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6" r:id="rId3"/>
  </p:sldIdLst>
  <p:sldSz cx="9906000" cy="6858000" type="A4"/>
  <p:notesSz cx="9874250"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9F4"/>
    <a:srgbClr val="CCECFF"/>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15" autoAdjust="0"/>
    <p:restoredTop sz="94660"/>
  </p:normalViewPr>
  <p:slideViewPr>
    <p:cSldViewPr>
      <p:cViewPr>
        <p:scale>
          <a:sx n="78" d="100"/>
          <a:sy n="78" d="100"/>
        </p:scale>
        <p:origin x="-1080" y="-114"/>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278313" cy="339725"/>
          </a:xfrm>
          <a:prstGeom prst="rect">
            <a:avLst/>
          </a:prstGeom>
        </p:spPr>
        <p:txBody>
          <a:bodyPr vert="horz" lIns="91056" tIns="45528" rIns="91056" bIns="45528" rtlCol="0"/>
          <a:lstStyle>
            <a:lvl1pPr algn="l">
              <a:defRPr sz="1200"/>
            </a:lvl1pPr>
          </a:lstStyle>
          <a:p>
            <a:endParaRPr lang="en-IN"/>
          </a:p>
        </p:txBody>
      </p:sp>
      <p:sp>
        <p:nvSpPr>
          <p:cNvPr id="3" name="Date Placeholder 2"/>
          <p:cNvSpPr>
            <a:spLocks noGrp="1"/>
          </p:cNvSpPr>
          <p:nvPr>
            <p:ph type="dt" idx="1"/>
          </p:nvPr>
        </p:nvSpPr>
        <p:spPr>
          <a:xfrm>
            <a:off x="5592763" y="1"/>
            <a:ext cx="4279901" cy="339725"/>
          </a:xfrm>
          <a:prstGeom prst="rect">
            <a:avLst/>
          </a:prstGeom>
        </p:spPr>
        <p:txBody>
          <a:bodyPr vert="horz" lIns="91056" tIns="45528" rIns="91056" bIns="45528" rtlCol="0"/>
          <a:lstStyle>
            <a:lvl1pPr algn="r">
              <a:defRPr sz="1200"/>
            </a:lvl1pPr>
          </a:lstStyle>
          <a:p>
            <a:fld id="{6A2EC1E4-CA98-4519-9403-5F534DE311B7}" type="datetimeFigureOut">
              <a:rPr lang="en-IN" smtClean="0"/>
              <a:pPr/>
              <a:t>09/12/2019</a:t>
            </a:fld>
            <a:endParaRPr lang="en-IN"/>
          </a:p>
        </p:txBody>
      </p:sp>
      <p:sp>
        <p:nvSpPr>
          <p:cNvPr id="4" name="Slide Image Placeholder 3"/>
          <p:cNvSpPr>
            <a:spLocks noGrp="1" noRot="1" noChangeAspect="1"/>
          </p:cNvSpPr>
          <p:nvPr>
            <p:ph type="sldImg" idx="2"/>
          </p:nvPr>
        </p:nvSpPr>
        <p:spPr>
          <a:xfrm>
            <a:off x="3095625" y="509588"/>
            <a:ext cx="3683000" cy="2549525"/>
          </a:xfrm>
          <a:prstGeom prst="rect">
            <a:avLst/>
          </a:prstGeom>
          <a:noFill/>
          <a:ln w="12700">
            <a:solidFill>
              <a:prstClr val="black"/>
            </a:solidFill>
          </a:ln>
        </p:spPr>
        <p:txBody>
          <a:bodyPr vert="horz" lIns="91056" tIns="45528" rIns="91056" bIns="45528" rtlCol="0" anchor="ctr"/>
          <a:lstStyle/>
          <a:p>
            <a:endParaRPr lang="en-IN"/>
          </a:p>
        </p:txBody>
      </p:sp>
      <p:sp>
        <p:nvSpPr>
          <p:cNvPr id="5" name="Notes Placeholder 4"/>
          <p:cNvSpPr>
            <a:spLocks noGrp="1"/>
          </p:cNvSpPr>
          <p:nvPr>
            <p:ph type="body" sz="quarter" idx="3"/>
          </p:nvPr>
        </p:nvSpPr>
        <p:spPr>
          <a:xfrm>
            <a:off x="987425" y="3228976"/>
            <a:ext cx="7899400" cy="3059113"/>
          </a:xfrm>
          <a:prstGeom prst="rect">
            <a:avLst/>
          </a:prstGeom>
        </p:spPr>
        <p:txBody>
          <a:bodyPr vert="horz" lIns="91056" tIns="45528" rIns="91056" bIns="4552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1" y="6456364"/>
            <a:ext cx="4278313" cy="339725"/>
          </a:xfrm>
          <a:prstGeom prst="rect">
            <a:avLst/>
          </a:prstGeom>
        </p:spPr>
        <p:txBody>
          <a:bodyPr vert="horz" lIns="91056" tIns="45528" rIns="91056" bIns="45528" rtlCol="0" anchor="b"/>
          <a:lstStyle>
            <a:lvl1pPr algn="l">
              <a:defRPr sz="1200"/>
            </a:lvl1pPr>
          </a:lstStyle>
          <a:p>
            <a:endParaRPr lang="en-IN"/>
          </a:p>
        </p:txBody>
      </p:sp>
      <p:sp>
        <p:nvSpPr>
          <p:cNvPr id="7" name="Slide Number Placeholder 6"/>
          <p:cNvSpPr>
            <a:spLocks noGrp="1"/>
          </p:cNvSpPr>
          <p:nvPr>
            <p:ph type="sldNum" sz="quarter" idx="5"/>
          </p:nvPr>
        </p:nvSpPr>
        <p:spPr>
          <a:xfrm>
            <a:off x="5592763" y="6456364"/>
            <a:ext cx="4279901" cy="339725"/>
          </a:xfrm>
          <a:prstGeom prst="rect">
            <a:avLst/>
          </a:prstGeom>
        </p:spPr>
        <p:txBody>
          <a:bodyPr vert="horz" lIns="91056" tIns="45528" rIns="91056" bIns="45528" rtlCol="0" anchor="b"/>
          <a:lstStyle>
            <a:lvl1pPr algn="r">
              <a:defRPr sz="1200"/>
            </a:lvl1pPr>
          </a:lstStyle>
          <a:p>
            <a:fld id="{D638BCC7-053B-4147-8778-E3456F4D3704}" type="slidenum">
              <a:rPr lang="en-IN" smtClean="0"/>
              <a:pPr/>
              <a:t>‹#›</a:t>
            </a:fld>
            <a:endParaRPr lang="en-IN"/>
          </a:p>
        </p:txBody>
      </p:sp>
    </p:spTree>
    <p:extLst>
      <p:ext uri="{BB962C8B-B14F-4D97-AF65-F5344CB8AC3E}">
        <p14:creationId xmlns:p14="http://schemas.microsoft.com/office/powerpoint/2010/main" val="4258606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638BCC7-053B-4147-8778-E3456F4D3704}" type="slidenum">
              <a:rPr lang="en-IN" smtClean="0"/>
              <a:pPr/>
              <a:t>1</a:t>
            </a:fld>
            <a:endParaRPr lang="en-IN"/>
          </a:p>
        </p:txBody>
      </p:sp>
    </p:spTree>
    <p:extLst>
      <p:ext uri="{BB962C8B-B14F-4D97-AF65-F5344CB8AC3E}">
        <p14:creationId xmlns:p14="http://schemas.microsoft.com/office/powerpoint/2010/main" val="1153838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638BCC7-053B-4147-8778-E3456F4D3704}" type="slidenum">
              <a:rPr lang="en-IN" smtClean="0"/>
              <a:pPr/>
              <a:t>2</a:t>
            </a:fld>
            <a:endParaRPr lang="en-IN"/>
          </a:p>
        </p:txBody>
      </p:sp>
    </p:spTree>
    <p:extLst>
      <p:ext uri="{BB962C8B-B14F-4D97-AF65-F5344CB8AC3E}">
        <p14:creationId xmlns:p14="http://schemas.microsoft.com/office/powerpoint/2010/main" val="126023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383857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127121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3133982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26330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146709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2431757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3395036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3016100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426240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61497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DFDFCC-9B11-4FAB-A71A-541E5BF73534}" type="datetimeFigureOut">
              <a:rPr lang="en-IN" smtClean="0"/>
              <a:pPr/>
              <a:t>09/12/2019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602D07F-EBB1-41A2-8033-7D7C67BE7181}" type="slidenum">
              <a:rPr lang="en-IN" smtClean="0"/>
              <a:pPr/>
              <a:t>‹#›</a:t>
            </a:fld>
            <a:endParaRPr lang="en-IN"/>
          </a:p>
        </p:txBody>
      </p:sp>
    </p:spTree>
    <p:extLst>
      <p:ext uri="{BB962C8B-B14F-4D97-AF65-F5344CB8AC3E}">
        <p14:creationId xmlns:p14="http://schemas.microsoft.com/office/powerpoint/2010/main" val="367643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DFDFCC-9B11-4FAB-A71A-541E5BF73534}" type="datetimeFigureOut">
              <a:rPr lang="en-IN" smtClean="0"/>
              <a:pPr/>
              <a:t>09/12/2019</a:t>
            </a:fld>
            <a:endParaRPr lang="en-IN"/>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02D07F-EBB1-41A2-8033-7D7C67BE7181}" type="slidenum">
              <a:rPr lang="en-IN" smtClean="0"/>
              <a:pPr/>
              <a:t>‹#›</a:t>
            </a:fld>
            <a:endParaRPr lang="en-IN"/>
          </a:p>
        </p:txBody>
      </p:sp>
    </p:spTree>
    <p:extLst>
      <p:ext uri="{BB962C8B-B14F-4D97-AF65-F5344CB8AC3E}">
        <p14:creationId xmlns:p14="http://schemas.microsoft.com/office/powerpoint/2010/main" val="153170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symposiumactrec.wixsite.com/adminexcellence" TargetMode="Externa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actrec.gov.in/" TargetMode="External"/><Relationship Id="rId5" Type="http://schemas.openxmlformats.org/officeDocument/2006/relationships/hyperlink" Target="https://tmc.gov.in/" TargetMode="External"/><Relationship Id="rId4" Type="http://schemas.openxmlformats.org/officeDocument/2006/relationships/hyperlink" Target="https://docs.google.com/forms/d/e/1FAIpQLSfzNe90nhgfzNvqoBNKPuzcTiB_DVMt3n3Ckup_aNopl--mfQ/viewfor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b="1280"/>
          <a:stretch/>
        </p:blipFill>
        <p:spPr>
          <a:xfrm>
            <a:off x="0" y="0"/>
            <a:ext cx="9906000" cy="6858000"/>
          </a:xfrm>
          <a:prstGeom prst="rect">
            <a:avLst/>
          </a:prstGeom>
          <a:effectLst>
            <a:softEdge rad="317500"/>
          </a:effectLst>
        </p:spPr>
      </p:pic>
      <p:pic>
        <p:nvPicPr>
          <p:cNvPr id="9" name="Picture 8"/>
          <p:cNvPicPr/>
          <p:nvPr/>
        </p:nvPicPr>
        <p:blipFill>
          <a:blip r:embed="rId4" cstate="print"/>
          <a:srcRect/>
          <a:stretch>
            <a:fillRect/>
          </a:stretch>
        </p:blipFill>
        <p:spPr bwMode="auto">
          <a:xfrm>
            <a:off x="6882986" y="136500"/>
            <a:ext cx="576000" cy="432000"/>
          </a:xfrm>
          <a:prstGeom prst="rect">
            <a:avLst/>
          </a:prstGeom>
          <a:noFill/>
          <a:ln w="9525">
            <a:noFill/>
            <a:miter lim="800000"/>
            <a:headEnd/>
            <a:tailEnd/>
          </a:ln>
        </p:spPr>
      </p:pic>
      <p:sp>
        <p:nvSpPr>
          <p:cNvPr id="3" name="Rectangle 2"/>
          <p:cNvSpPr/>
          <p:nvPr/>
        </p:nvSpPr>
        <p:spPr>
          <a:xfrm>
            <a:off x="7017436" y="6258580"/>
            <a:ext cx="2770948" cy="553998"/>
          </a:xfrm>
          <a:prstGeom prst="rect">
            <a:avLst/>
          </a:prstGeom>
        </p:spPr>
        <p:txBody>
          <a:bodyPr wrap="square">
            <a:spAutoFit/>
          </a:bodyPr>
          <a:lstStyle/>
          <a:p>
            <a:pPr algn="ctr"/>
            <a:r>
              <a:rPr lang="en-US" sz="1600" b="1" dirty="0" smtClean="0">
                <a:solidFill>
                  <a:schemeClr val="tx1">
                    <a:lumMod val="50000"/>
                    <a:lumOff val="50000"/>
                  </a:schemeClr>
                </a:solidFill>
              </a:rPr>
              <a:t>Tata Memorial Centre (TMC</a:t>
            </a:r>
            <a:r>
              <a:rPr lang="en-US" sz="1400" dirty="0" smtClean="0">
                <a:solidFill>
                  <a:schemeClr val="tx1">
                    <a:lumMod val="50000"/>
                    <a:lumOff val="50000"/>
                  </a:schemeClr>
                </a:solidFill>
              </a:rPr>
              <a:t>)</a:t>
            </a:r>
          </a:p>
          <a:p>
            <a:pPr algn="ctr"/>
            <a:endParaRPr lang="en-IN" sz="1400" dirty="0"/>
          </a:p>
        </p:txBody>
      </p:sp>
      <p:sp>
        <p:nvSpPr>
          <p:cNvPr id="28" name="object 16"/>
          <p:cNvSpPr txBox="1">
            <a:spLocks noChangeArrowheads="1"/>
          </p:cNvSpPr>
          <p:nvPr/>
        </p:nvSpPr>
        <p:spPr bwMode="auto">
          <a:xfrm>
            <a:off x="6991691" y="829270"/>
            <a:ext cx="282243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r>
              <a:rPr lang="en-US" altLang="en-US" sz="2000" b="1" dirty="0">
                <a:solidFill>
                  <a:srgbClr val="6F2F9F"/>
                </a:solidFill>
              </a:rPr>
              <a:t>1</a:t>
            </a:r>
            <a:r>
              <a:rPr lang="en-US" altLang="en-US" sz="2000" b="1" baseline="30000" dirty="0">
                <a:solidFill>
                  <a:srgbClr val="6F2F9F"/>
                </a:solidFill>
              </a:rPr>
              <a:t>st</a:t>
            </a:r>
            <a:r>
              <a:rPr lang="en-US" altLang="en-US" sz="2000" b="1" dirty="0">
                <a:solidFill>
                  <a:srgbClr val="6F2F9F"/>
                </a:solidFill>
              </a:rPr>
              <a:t> National</a:t>
            </a:r>
            <a:r>
              <a:rPr lang="en-US" altLang="en-US" sz="2000" b="1" dirty="0">
                <a:solidFill>
                  <a:srgbClr val="6F2F9F"/>
                </a:solidFill>
                <a:latin typeface="Times New Roman" pitchFamily="18" charset="0"/>
                <a:cs typeface="Times New Roman" pitchFamily="18" charset="0"/>
              </a:rPr>
              <a:t> Symposium</a:t>
            </a:r>
            <a:endParaRPr lang="en-US" altLang="en-US" sz="2000" dirty="0"/>
          </a:p>
          <a:p>
            <a:pPr algn="ctr" eaLnBrk="1" hangingPunct="1"/>
            <a:r>
              <a:rPr lang="en-US" altLang="en-US" sz="2000" b="1" dirty="0" smtClean="0">
                <a:solidFill>
                  <a:srgbClr val="7030A0"/>
                </a:solidFill>
              </a:rPr>
              <a:t>on </a:t>
            </a:r>
          </a:p>
          <a:p>
            <a:pPr algn="ctr" eaLnBrk="1" hangingPunct="1"/>
            <a:r>
              <a:rPr lang="en-US" altLang="en-US" sz="2000" b="1" dirty="0" smtClean="0">
                <a:solidFill>
                  <a:srgbClr val="C00000"/>
                </a:solidFill>
              </a:rPr>
              <a:t>Administrative Excellence</a:t>
            </a:r>
            <a:endParaRPr lang="en-US" altLang="en-US" sz="2000" dirty="0"/>
          </a:p>
        </p:txBody>
      </p:sp>
      <p:sp>
        <p:nvSpPr>
          <p:cNvPr id="5" name="Rectangle 4"/>
          <p:cNvSpPr/>
          <p:nvPr/>
        </p:nvSpPr>
        <p:spPr>
          <a:xfrm>
            <a:off x="7491379" y="2572466"/>
            <a:ext cx="1823063" cy="307777"/>
          </a:xfrm>
          <a:prstGeom prst="rect">
            <a:avLst/>
          </a:prstGeom>
        </p:spPr>
        <p:txBody>
          <a:bodyPr wrap="none">
            <a:spAutoFit/>
          </a:bodyPr>
          <a:lstStyle/>
          <a:p>
            <a:pPr algn="ctr">
              <a:spcBef>
                <a:spcPts val="2238"/>
              </a:spcBef>
            </a:pPr>
            <a:r>
              <a:rPr lang="en-US" altLang="en-US" sz="1400" dirty="0">
                <a:solidFill>
                  <a:srgbClr val="003300"/>
                </a:solidFill>
              </a:rPr>
              <a:t>ACTREC,</a:t>
            </a:r>
            <a:r>
              <a:rPr lang="en-US" altLang="en-US" sz="1400" dirty="0">
                <a:solidFill>
                  <a:srgbClr val="003300"/>
                </a:solidFill>
                <a:latin typeface="Times New Roman" pitchFamily="18" charset="0"/>
                <a:cs typeface="Times New Roman" pitchFamily="18" charset="0"/>
              </a:rPr>
              <a:t> </a:t>
            </a:r>
            <a:r>
              <a:rPr lang="en-US" altLang="en-US" sz="1400" dirty="0">
                <a:solidFill>
                  <a:srgbClr val="003300"/>
                </a:solidFill>
              </a:rPr>
              <a:t>Navi</a:t>
            </a:r>
            <a:r>
              <a:rPr lang="en-US" altLang="en-US" sz="1400" dirty="0">
                <a:solidFill>
                  <a:srgbClr val="003300"/>
                </a:solidFill>
                <a:latin typeface="Times New Roman" pitchFamily="18" charset="0"/>
                <a:cs typeface="Times New Roman" pitchFamily="18" charset="0"/>
              </a:rPr>
              <a:t> </a:t>
            </a:r>
            <a:r>
              <a:rPr lang="en-US" altLang="en-US" sz="1400" dirty="0" smtClean="0">
                <a:solidFill>
                  <a:srgbClr val="003300"/>
                </a:solidFill>
              </a:rPr>
              <a:t>Mumbai</a:t>
            </a:r>
            <a:endParaRPr lang="en-US" altLang="en-US" sz="1400" dirty="0">
              <a:solidFill>
                <a:srgbClr val="003300"/>
              </a:solidFill>
            </a:endParaRPr>
          </a:p>
        </p:txBody>
      </p:sp>
      <p:sp>
        <p:nvSpPr>
          <p:cNvPr id="13" name="Rectangle 12"/>
          <p:cNvSpPr/>
          <p:nvPr/>
        </p:nvSpPr>
        <p:spPr>
          <a:xfrm>
            <a:off x="7459671" y="2203134"/>
            <a:ext cx="1886478" cy="369332"/>
          </a:xfrm>
          <a:prstGeom prst="rect">
            <a:avLst/>
          </a:prstGeom>
        </p:spPr>
        <p:txBody>
          <a:bodyPr wrap="none">
            <a:spAutoFit/>
          </a:bodyPr>
          <a:lstStyle/>
          <a:p>
            <a:pPr algn="ctr">
              <a:spcBef>
                <a:spcPts val="2238"/>
              </a:spcBef>
            </a:pPr>
            <a:r>
              <a:rPr lang="en-US" altLang="en-US" dirty="0" smtClean="0">
                <a:solidFill>
                  <a:srgbClr val="003300"/>
                </a:solidFill>
                <a:latin typeface="Times New Roman" pitchFamily="18" charset="0"/>
                <a:cs typeface="Times New Roman" pitchFamily="18" charset="0"/>
              </a:rPr>
              <a:t>11</a:t>
            </a:r>
            <a:r>
              <a:rPr lang="en-US" altLang="en-US" baseline="30000" dirty="0" smtClean="0">
                <a:solidFill>
                  <a:srgbClr val="003300"/>
                </a:solidFill>
                <a:latin typeface="Times New Roman" pitchFamily="18" charset="0"/>
                <a:cs typeface="Times New Roman" pitchFamily="18" charset="0"/>
              </a:rPr>
              <a:t>th</a:t>
            </a:r>
            <a:r>
              <a:rPr lang="en-US" altLang="en-US" dirty="0" smtClean="0">
                <a:solidFill>
                  <a:srgbClr val="003300"/>
                </a:solidFill>
                <a:latin typeface="Times New Roman" pitchFamily="18" charset="0"/>
                <a:cs typeface="Times New Roman" pitchFamily="18" charset="0"/>
              </a:rPr>
              <a:t> January </a:t>
            </a:r>
            <a:r>
              <a:rPr lang="en-US" altLang="en-US" dirty="0" smtClean="0">
                <a:solidFill>
                  <a:srgbClr val="003300"/>
                </a:solidFill>
              </a:rPr>
              <a:t>2020</a:t>
            </a:r>
            <a:endParaRPr lang="en-US" altLang="en-US" dirty="0">
              <a:solidFill>
                <a:srgbClr val="003300"/>
              </a:solidFill>
            </a:endParaRPr>
          </a:p>
        </p:txBody>
      </p:sp>
      <p:sp>
        <p:nvSpPr>
          <p:cNvPr id="29" name="object 27"/>
          <p:cNvSpPr>
            <a:spLocks noChangeArrowheads="1"/>
          </p:cNvSpPr>
          <p:nvPr/>
        </p:nvSpPr>
        <p:spPr bwMode="auto">
          <a:xfrm>
            <a:off x="6977529" y="3200400"/>
            <a:ext cx="2850763" cy="1344316"/>
          </a:xfrm>
          <a:prstGeom prst="rect">
            <a:avLst/>
          </a:prstGeom>
          <a:blipFill dpi="0" rotWithShape="1">
            <a:blip r:embed="rId5"/>
            <a:srcRect/>
            <a:stretch>
              <a:fillRect/>
            </a:stretch>
          </a:blipFill>
          <a:ln w="3175">
            <a:solidFill>
              <a:srgbClr val="000000"/>
            </a:solidFill>
            <a:miter lim="800000"/>
            <a:headEnd/>
            <a:tailEnd/>
          </a:ln>
        </p:spPr>
        <p:txBody>
          <a:bodyPr lIns="0" tIns="0" rIns="0" bIns="0"/>
          <a:lstStyle/>
          <a:p>
            <a:pPr eaLnBrk="1" hangingPunct="1"/>
            <a:endParaRPr lang="en-US" altLang="en-US" dirty="0"/>
          </a:p>
        </p:txBody>
      </p:sp>
      <p:sp>
        <p:nvSpPr>
          <p:cNvPr id="30" name="object 22"/>
          <p:cNvSpPr txBox="1">
            <a:spLocks noChangeArrowheads="1"/>
          </p:cNvSpPr>
          <p:nvPr/>
        </p:nvSpPr>
        <p:spPr bwMode="auto">
          <a:xfrm>
            <a:off x="7142435" y="4870360"/>
            <a:ext cx="2520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indent="36513">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b="1" dirty="0">
                <a:solidFill>
                  <a:srgbClr val="7F7F7F"/>
                </a:solidFill>
              </a:rPr>
              <a:t>Organized</a:t>
            </a:r>
            <a:r>
              <a:rPr lang="en-US" altLang="en-US" b="1" dirty="0">
                <a:solidFill>
                  <a:srgbClr val="7F7F7F"/>
                </a:solidFill>
                <a:latin typeface="Times New Roman" pitchFamily="18" charset="0"/>
                <a:cs typeface="Times New Roman" pitchFamily="18" charset="0"/>
              </a:rPr>
              <a:t> </a:t>
            </a:r>
            <a:endParaRPr lang="en-US" altLang="en-US" b="1" dirty="0" smtClean="0">
              <a:solidFill>
                <a:srgbClr val="7F7F7F"/>
              </a:solidFill>
              <a:latin typeface="Times New Roman" pitchFamily="18" charset="0"/>
              <a:cs typeface="Times New Roman" pitchFamily="18" charset="0"/>
            </a:endParaRPr>
          </a:p>
          <a:p>
            <a:pPr algn="ctr" eaLnBrk="1" hangingPunct="1"/>
            <a:r>
              <a:rPr lang="en-US" altLang="en-US" b="1" dirty="0" smtClean="0">
                <a:solidFill>
                  <a:srgbClr val="7F7F7F"/>
                </a:solidFill>
              </a:rPr>
              <a:t>by</a:t>
            </a:r>
            <a:r>
              <a:rPr lang="en-US" altLang="en-US" b="1" dirty="0" smtClean="0">
                <a:solidFill>
                  <a:srgbClr val="7F7F7F"/>
                </a:solidFill>
                <a:latin typeface="Times New Roman" pitchFamily="18" charset="0"/>
                <a:cs typeface="Times New Roman" pitchFamily="18" charset="0"/>
              </a:rPr>
              <a:t> </a:t>
            </a:r>
          </a:p>
          <a:p>
            <a:pPr algn="ctr" eaLnBrk="1" hangingPunct="1"/>
            <a:r>
              <a:rPr lang="en-US" altLang="en-US" b="1" dirty="0" smtClean="0">
                <a:solidFill>
                  <a:srgbClr val="7F7F7F"/>
                </a:solidFill>
              </a:rPr>
              <a:t>ACTREC</a:t>
            </a:r>
            <a:endParaRPr lang="en-US" altLang="en-US" dirty="0"/>
          </a:p>
        </p:txBody>
      </p:sp>
      <p:sp>
        <p:nvSpPr>
          <p:cNvPr id="31" name="object 23"/>
          <p:cNvSpPr txBox="1">
            <a:spLocks noChangeArrowheads="1"/>
          </p:cNvSpPr>
          <p:nvPr/>
        </p:nvSpPr>
        <p:spPr bwMode="auto">
          <a:xfrm>
            <a:off x="3369728" y="122776"/>
            <a:ext cx="3174048" cy="169277"/>
          </a:xfrm>
          <a:prstGeom prst="rect">
            <a:avLst/>
          </a:prstGeom>
          <a:solidFill>
            <a:schemeClr val="accent2">
              <a:lumMod val="75000"/>
            </a:schemeClr>
          </a:solid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IN" sz="1100" b="1" dirty="0">
                <a:solidFill>
                  <a:srgbClr val="C00000"/>
                </a:solidFill>
              </a:rPr>
              <a:t> </a:t>
            </a:r>
            <a:r>
              <a:rPr lang="en-IN" sz="1100" b="1" dirty="0" smtClean="0">
                <a:solidFill>
                  <a:schemeClr val="bg1"/>
                </a:solidFill>
              </a:rPr>
              <a:t>Invitation to participate</a:t>
            </a:r>
            <a:endParaRPr lang="en-US" sz="1100" dirty="0">
              <a:solidFill>
                <a:schemeClr val="bg1"/>
              </a:solidFill>
            </a:endParaRPr>
          </a:p>
        </p:txBody>
      </p:sp>
      <p:sp>
        <p:nvSpPr>
          <p:cNvPr id="39" name="object 25"/>
          <p:cNvSpPr txBox="1">
            <a:spLocks noChangeArrowheads="1"/>
          </p:cNvSpPr>
          <p:nvPr/>
        </p:nvSpPr>
        <p:spPr bwMode="auto">
          <a:xfrm>
            <a:off x="3369728" y="4989493"/>
            <a:ext cx="3174048" cy="954107"/>
          </a:xfrm>
          <a:prstGeom prst="rect">
            <a:avLst/>
          </a:prstGeom>
          <a:noFill/>
          <a:ln>
            <a:noFill/>
          </a:ln>
          <a:extLst/>
        </p:spPr>
        <p:txBody>
          <a:bodyPr wrap="square" lIns="0" tIns="0" rIns="0" bIns="0">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1200" b="1" dirty="0">
                <a:solidFill>
                  <a:srgbClr val="2E2E2E"/>
                </a:solidFill>
              </a:rPr>
              <a:t>Contact</a:t>
            </a:r>
            <a:r>
              <a:rPr lang="en-US" altLang="en-US" sz="1200" b="1" dirty="0">
                <a:solidFill>
                  <a:srgbClr val="2E2E2E"/>
                </a:solidFill>
                <a:latin typeface="Times New Roman" pitchFamily="18" charset="0"/>
                <a:cs typeface="Times New Roman" pitchFamily="18" charset="0"/>
              </a:rPr>
              <a:t> </a:t>
            </a:r>
          </a:p>
          <a:p>
            <a:pPr algn="ctr" eaLnBrk="1" hangingPunct="1"/>
            <a:r>
              <a:rPr lang="en-US" altLang="en-US" sz="1050" dirty="0" smtClean="0">
                <a:solidFill>
                  <a:schemeClr val="tx1">
                    <a:lumMod val="75000"/>
                    <a:lumOff val="25000"/>
                  </a:schemeClr>
                </a:solidFill>
                <a:latin typeface="+mn-lt"/>
                <a:cs typeface="Times New Roman" pitchFamily="18" charset="0"/>
              </a:rPr>
              <a:t>Ms</a:t>
            </a:r>
            <a:r>
              <a:rPr lang="en-US" altLang="en-US" sz="1050" dirty="0">
                <a:solidFill>
                  <a:schemeClr val="tx1">
                    <a:lumMod val="75000"/>
                    <a:lumOff val="25000"/>
                  </a:schemeClr>
                </a:solidFill>
                <a:latin typeface="+mn-lt"/>
                <a:cs typeface="Times New Roman" pitchFamily="18" charset="0"/>
              </a:rPr>
              <a:t>. Shilpa </a:t>
            </a:r>
            <a:r>
              <a:rPr lang="en-US" altLang="en-US" sz="1050" dirty="0" smtClean="0">
                <a:solidFill>
                  <a:schemeClr val="tx1">
                    <a:lumMod val="75000"/>
                    <a:lumOff val="25000"/>
                  </a:schemeClr>
                </a:solidFill>
                <a:latin typeface="+mn-lt"/>
                <a:cs typeface="Times New Roman" pitchFamily="18" charset="0"/>
              </a:rPr>
              <a:t>Sardesai &amp; Mr. Devendra Pitale </a:t>
            </a:r>
          </a:p>
          <a:p>
            <a:pPr algn="ctr"/>
            <a:r>
              <a:rPr lang="en-US" altLang="en-US" sz="1000" dirty="0">
                <a:solidFill>
                  <a:srgbClr val="2E2E2E"/>
                </a:solidFill>
              </a:rPr>
              <a:t>Organizing</a:t>
            </a:r>
            <a:r>
              <a:rPr lang="en-US" altLang="en-US" sz="1000" dirty="0">
                <a:solidFill>
                  <a:srgbClr val="2E2E2E"/>
                </a:solidFill>
                <a:latin typeface="Times New Roman" pitchFamily="18" charset="0"/>
                <a:cs typeface="Times New Roman" pitchFamily="18" charset="0"/>
              </a:rPr>
              <a:t> </a:t>
            </a:r>
            <a:r>
              <a:rPr lang="en-US" altLang="en-US" sz="1000" dirty="0" smtClean="0">
                <a:solidFill>
                  <a:srgbClr val="2E2E2E"/>
                </a:solidFill>
              </a:rPr>
              <a:t>Secretaries</a:t>
            </a:r>
            <a:r>
              <a:rPr lang="en-US" altLang="en-US" sz="1000" dirty="0" smtClean="0">
                <a:solidFill>
                  <a:srgbClr val="2E2E2E"/>
                </a:solidFill>
                <a:latin typeface="Times New Roman" pitchFamily="18" charset="0"/>
                <a:cs typeface="Times New Roman" pitchFamily="18" charset="0"/>
              </a:rPr>
              <a:t> </a:t>
            </a:r>
            <a:endParaRPr lang="en-US" altLang="en-US" sz="1000" dirty="0">
              <a:solidFill>
                <a:srgbClr val="2E2E2E"/>
              </a:solidFill>
              <a:latin typeface="Times New Roman" pitchFamily="18" charset="0"/>
              <a:cs typeface="Times New Roman" pitchFamily="18" charset="0"/>
            </a:endParaRPr>
          </a:p>
          <a:p>
            <a:pPr algn="ctr" eaLnBrk="1" hangingPunct="1"/>
            <a:r>
              <a:rPr lang="en-US" altLang="en-US" sz="1000" dirty="0" smtClean="0">
                <a:solidFill>
                  <a:srgbClr val="2E2E2E"/>
                </a:solidFill>
              </a:rPr>
              <a:t>Advanced</a:t>
            </a:r>
            <a:r>
              <a:rPr lang="en-US" altLang="en-US" sz="1000" dirty="0" smtClean="0">
                <a:solidFill>
                  <a:srgbClr val="2E2E2E"/>
                </a:solidFill>
                <a:latin typeface="Times New Roman" pitchFamily="18" charset="0"/>
                <a:cs typeface="Times New Roman" pitchFamily="18" charset="0"/>
              </a:rPr>
              <a:t> </a:t>
            </a:r>
            <a:r>
              <a:rPr lang="en-US" altLang="en-US" sz="1000" dirty="0">
                <a:solidFill>
                  <a:srgbClr val="2E2E2E"/>
                </a:solidFill>
              </a:rPr>
              <a:t>Centre</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for</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Treatment,</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Research</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and</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Education</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in</a:t>
            </a:r>
            <a:r>
              <a:rPr lang="en-US" altLang="en-US" sz="1000" dirty="0">
                <a:solidFill>
                  <a:srgbClr val="2E2E2E"/>
                </a:solidFill>
                <a:latin typeface="Times New Roman" pitchFamily="18" charset="0"/>
                <a:cs typeface="Times New Roman" pitchFamily="18" charset="0"/>
              </a:rPr>
              <a:t> </a:t>
            </a:r>
            <a:r>
              <a:rPr lang="en-US" altLang="en-US" sz="1000" dirty="0" smtClean="0">
                <a:solidFill>
                  <a:srgbClr val="2E2E2E"/>
                </a:solidFill>
              </a:rPr>
              <a:t>Cancer </a:t>
            </a:r>
            <a:r>
              <a:rPr lang="en-US" altLang="en-US" sz="1000" dirty="0" smtClean="0">
                <a:solidFill>
                  <a:srgbClr val="2E2E2E"/>
                </a:solidFill>
                <a:latin typeface="Times New Roman" pitchFamily="18" charset="0"/>
                <a:cs typeface="Times New Roman" pitchFamily="18" charset="0"/>
              </a:rPr>
              <a:t>; </a:t>
            </a:r>
            <a:r>
              <a:rPr lang="en-US" altLang="en-US" sz="1000" dirty="0" smtClean="0">
                <a:solidFill>
                  <a:srgbClr val="2E2E2E"/>
                </a:solidFill>
              </a:rPr>
              <a:t>Tata</a:t>
            </a:r>
            <a:r>
              <a:rPr lang="en-US" altLang="en-US" sz="1000" dirty="0" smtClean="0">
                <a:solidFill>
                  <a:srgbClr val="2E2E2E"/>
                </a:solidFill>
                <a:latin typeface="Times New Roman" pitchFamily="18" charset="0"/>
                <a:cs typeface="Times New Roman" pitchFamily="18" charset="0"/>
              </a:rPr>
              <a:t> </a:t>
            </a:r>
            <a:r>
              <a:rPr lang="en-US" altLang="en-US" sz="1000" dirty="0">
                <a:solidFill>
                  <a:srgbClr val="2E2E2E"/>
                </a:solidFill>
              </a:rPr>
              <a:t>Memorial</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Centre</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(TMC),</a:t>
            </a:r>
            <a:endParaRPr lang="en-US" altLang="en-US" sz="1000" dirty="0"/>
          </a:p>
          <a:p>
            <a:pPr algn="ctr" eaLnBrk="1" hangingPunct="1"/>
            <a:r>
              <a:rPr lang="en-US" altLang="en-US" sz="1000" dirty="0">
                <a:solidFill>
                  <a:srgbClr val="2E2E2E"/>
                </a:solidFill>
              </a:rPr>
              <a:t>Sector</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22,</a:t>
            </a:r>
            <a:r>
              <a:rPr lang="en-US" altLang="en-US" sz="1000" dirty="0">
                <a:solidFill>
                  <a:srgbClr val="2E2E2E"/>
                </a:solidFill>
                <a:latin typeface="Times New Roman" pitchFamily="18" charset="0"/>
                <a:cs typeface="Times New Roman" pitchFamily="18" charset="0"/>
              </a:rPr>
              <a:t> </a:t>
            </a:r>
            <a:r>
              <a:rPr lang="en-US" altLang="en-US" sz="1000" dirty="0" err="1">
                <a:solidFill>
                  <a:srgbClr val="2E2E2E"/>
                </a:solidFill>
              </a:rPr>
              <a:t>Kharghar</a:t>
            </a:r>
            <a:r>
              <a:rPr lang="en-US" altLang="en-US" sz="1000" dirty="0" smtClean="0">
                <a:solidFill>
                  <a:srgbClr val="2E2E2E"/>
                </a:solidFill>
              </a:rPr>
              <a:t>,</a:t>
            </a:r>
            <a:r>
              <a:rPr lang="en-US" altLang="en-US" sz="1000" dirty="0" smtClean="0">
                <a:solidFill>
                  <a:srgbClr val="2E2E2E"/>
                </a:solidFill>
                <a:latin typeface="Times New Roman" pitchFamily="18" charset="0"/>
                <a:cs typeface="Times New Roman" pitchFamily="18" charset="0"/>
              </a:rPr>
              <a:t> </a:t>
            </a:r>
            <a:r>
              <a:rPr lang="en-US" altLang="en-US" sz="1000" dirty="0">
                <a:solidFill>
                  <a:srgbClr val="2E2E2E"/>
                </a:solidFill>
              </a:rPr>
              <a:t>Navi</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Mumbai</a:t>
            </a:r>
            <a:r>
              <a:rPr lang="en-US" altLang="en-US" sz="1000" dirty="0">
                <a:solidFill>
                  <a:srgbClr val="2E2E2E"/>
                </a:solidFill>
                <a:latin typeface="Times New Roman" pitchFamily="18" charset="0"/>
                <a:cs typeface="Times New Roman" pitchFamily="18" charset="0"/>
              </a:rPr>
              <a:t> </a:t>
            </a:r>
            <a:r>
              <a:rPr lang="en-US" altLang="en-US" sz="1000" dirty="0">
                <a:solidFill>
                  <a:srgbClr val="2E2E2E"/>
                </a:solidFill>
              </a:rPr>
              <a:t>410 210</a:t>
            </a:r>
            <a:endParaRPr lang="en-US" altLang="en-US" sz="1000" dirty="0"/>
          </a:p>
        </p:txBody>
      </p:sp>
      <p:sp>
        <p:nvSpPr>
          <p:cNvPr id="40" name="object 26"/>
          <p:cNvSpPr txBox="1">
            <a:spLocks noChangeArrowheads="1"/>
          </p:cNvSpPr>
          <p:nvPr/>
        </p:nvSpPr>
        <p:spPr bwMode="auto">
          <a:xfrm>
            <a:off x="3369728" y="6000750"/>
            <a:ext cx="3174048" cy="769441"/>
          </a:xfrm>
          <a:prstGeom prst="rect">
            <a:avLst/>
          </a:prstGeom>
          <a:noFill/>
          <a:ln>
            <a:noFill/>
          </a:ln>
          <a:extLst/>
        </p:spPr>
        <p:txBody>
          <a:bodyPr wrap="square" lIns="0" tIns="0" rIns="0" bIns="0">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1000" dirty="0" err="1">
                <a:solidFill>
                  <a:srgbClr val="2E2E2E"/>
                </a:solidFill>
              </a:rPr>
              <a:t>Ph</a:t>
            </a:r>
            <a:r>
              <a:rPr lang="en-US" altLang="en-US" sz="1000" dirty="0">
                <a:solidFill>
                  <a:srgbClr val="2E2E2E"/>
                </a:solidFill>
              </a:rPr>
              <a:t>: 022-2740</a:t>
            </a:r>
            <a:r>
              <a:rPr lang="en-US" altLang="en-US" sz="1000" dirty="0">
                <a:solidFill>
                  <a:srgbClr val="2E2E2E"/>
                </a:solidFill>
                <a:latin typeface="Times New Roman" pitchFamily="18" charset="0"/>
                <a:cs typeface="Times New Roman" pitchFamily="18" charset="0"/>
              </a:rPr>
              <a:t> </a:t>
            </a:r>
            <a:r>
              <a:rPr lang="en-US" altLang="en-US" sz="1000" dirty="0" smtClean="0">
                <a:solidFill>
                  <a:srgbClr val="2E2E2E"/>
                </a:solidFill>
              </a:rPr>
              <a:t>5140 / 27405145</a:t>
            </a:r>
            <a:endParaRPr lang="en-US" altLang="en-US" sz="1000" dirty="0"/>
          </a:p>
          <a:p>
            <a:pPr algn="ctr" eaLnBrk="1" hangingPunct="1"/>
            <a:r>
              <a:rPr lang="en-US" altLang="en-US" sz="1000" dirty="0" smtClean="0">
                <a:solidFill>
                  <a:srgbClr val="2E2E2E"/>
                </a:solidFill>
              </a:rPr>
              <a:t>Email</a:t>
            </a:r>
            <a:r>
              <a:rPr lang="en-US" altLang="en-US" sz="1000" dirty="0" smtClean="0">
                <a:solidFill>
                  <a:srgbClr val="2E2E2E"/>
                </a:solidFill>
                <a:latin typeface="Times New Roman" pitchFamily="18" charset="0"/>
                <a:cs typeface="Times New Roman" pitchFamily="18" charset="0"/>
              </a:rPr>
              <a:t> </a:t>
            </a:r>
            <a:r>
              <a:rPr lang="en-US" altLang="en-US" sz="1000" dirty="0" smtClean="0">
                <a:solidFill>
                  <a:srgbClr val="2E2E2E"/>
                </a:solidFill>
              </a:rPr>
              <a:t>:</a:t>
            </a:r>
            <a:r>
              <a:rPr lang="en-US" altLang="en-US" sz="1000" dirty="0" smtClean="0">
                <a:solidFill>
                  <a:srgbClr val="2E2E2E"/>
                </a:solidFill>
                <a:latin typeface="Times New Roman" pitchFamily="18" charset="0"/>
                <a:cs typeface="Times New Roman" pitchFamily="18" charset="0"/>
              </a:rPr>
              <a:t> </a:t>
            </a:r>
            <a:r>
              <a:rPr lang="en-US" altLang="en-US" sz="1000" u="sng" dirty="0" smtClean="0">
                <a:solidFill>
                  <a:srgbClr val="0462C1"/>
                </a:solidFill>
              </a:rPr>
              <a:t>administrativeexcellence@actrec.gov.in</a:t>
            </a:r>
            <a:endParaRPr lang="en-US" altLang="en-US" sz="1000" dirty="0"/>
          </a:p>
          <a:p>
            <a:pPr algn="ctr" eaLnBrk="1" hangingPunct="1"/>
            <a:r>
              <a:rPr lang="en-US" altLang="en-US" sz="1000" dirty="0" smtClean="0"/>
              <a:t>Symposium</a:t>
            </a:r>
            <a:r>
              <a:rPr lang="en-US" altLang="en-US" sz="1000" dirty="0" smtClean="0">
                <a:latin typeface="Times New Roman" pitchFamily="18" charset="0"/>
                <a:cs typeface="Times New Roman" pitchFamily="18" charset="0"/>
              </a:rPr>
              <a:t> </a:t>
            </a:r>
            <a:r>
              <a:rPr lang="en-US" altLang="en-US" sz="1000" dirty="0"/>
              <a:t>website:</a:t>
            </a:r>
            <a:r>
              <a:rPr lang="en-US" altLang="en-US" sz="1000" dirty="0">
                <a:latin typeface="Times New Roman" pitchFamily="18" charset="0"/>
                <a:cs typeface="Times New Roman" pitchFamily="18" charset="0"/>
              </a:rPr>
              <a:t> </a:t>
            </a:r>
            <a:r>
              <a:rPr lang="en-US" altLang="en-US" sz="1000" dirty="0">
                <a:hlinkClick r:id="rId6"/>
              </a:rPr>
              <a:t>https</a:t>
            </a:r>
            <a:r>
              <a:rPr lang="en-US" altLang="en-US" sz="1000" dirty="0" smtClean="0">
                <a:hlinkClick r:id="rId6"/>
              </a:rPr>
              <a:t>://symposiumactrec.wixsite.com/admin-excellence</a:t>
            </a:r>
            <a:endParaRPr lang="en-US" altLang="en-US" sz="1000" dirty="0" smtClean="0"/>
          </a:p>
          <a:p>
            <a:pPr algn="ctr" eaLnBrk="1" hangingPunct="1"/>
            <a:endParaRPr lang="en-US" altLang="en-US" sz="1000" dirty="0"/>
          </a:p>
        </p:txBody>
      </p:sp>
      <p:sp>
        <p:nvSpPr>
          <p:cNvPr id="41" name="object 3"/>
          <p:cNvSpPr txBox="1"/>
          <p:nvPr/>
        </p:nvSpPr>
        <p:spPr>
          <a:xfrm>
            <a:off x="130940" y="141826"/>
            <a:ext cx="1215372" cy="169277"/>
          </a:xfrm>
          <a:prstGeom prst="rect">
            <a:avLst/>
          </a:prstGeom>
        </p:spPr>
        <p:txBody>
          <a:bodyPr wrap="square" lIns="0" tIns="0" rIns="0" bIns="0">
            <a:spAutoFit/>
          </a:bodyPr>
          <a:lstStyle/>
          <a:p>
            <a:pPr marL="12700" eaLnBrk="1" fontAlgn="auto" hangingPunct="1">
              <a:spcBef>
                <a:spcPts val="0"/>
              </a:spcBef>
              <a:spcAft>
                <a:spcPts val="0"/>
              </a:spcAft>
              <a:defRPr/>
            </a:pPr>
            <a:r>
              <a:rPr lang="en-US" sz="1100" b="1" spc="-5" dirty="0" smtClean="0">
                <a:solidFill>
                  <a:srgbClr val="C00000"/>
                </a:solidFill>
                <a:latin typeface="Calibri"/>
                <a:cs typeface="Calibri"/>
              </a:rPr>
              <a:t>Chief </a:t>
            </a:r>
            <a:r>
              <a:rPr sz="1100" b="1" spc="-5" dirty="0" smtClean="0">
                <a:solidFill>
                  <a:srgbClr val="C00000"/>
                </a:solidFill>
                <a:latin typeface="Calibri"/>
                <a:cs typeface="Calibri"/>
              </a:rPr>
              <a:t>Pa</a:t>
            </a:r>
            <a:r>
              <a:rPr sz="1100" b="1" dirty="0" smtClean="0">
                <a:solidFill>
                  <a:srgbClr val="C00000"/>
                </a:solidFill>
                <a:latin typeface="Calibri"/>
                <a:cs typeface="Calibri"/>
              </a:rPr>
              <a:t>tr</a:t>
            </a:r>
            <a:r>
              <a:rPr sz="1100" b="1" spc="-5" dirty="0" smtClean="0">
                <a:solidFill>
                  <a:srgbClr val="C00000"/>
                </a:solidFill>
                <a:latin typeface="Calibri"/>
                <a:cs typeface="Calibri"/>
              </a:rPr>
              <a:t>o</a:t>
            </a:r>
            <a:r>
              <a:rPr sz="1100" b="1" dirty="0" smtClean="0">
                <a:solidFill>
                  <a:srgbClr val="C00000"/>
                </a:solidFill>
                <a:latin typeface="Calibri"/>
                <a:cs typeface="Calibri"/>
              </a:rPr>
              <a:t>n</a:t>
            </a:r>
            <a:endParaRPr sz="1100" dirty="0">
              <a:latin typeface="Calibri"/>
              <a:cs typeface="Calibri"/>
            </a:endParaRPr>
          </a:p>
        </p:txBody>
      </p:sp>
      <p:sp>
        <p:nvSpPr>
          <p:cNvPr id="42" name="object 4"/>
          <p:cNvSpPr txBox="1">
            <a:spLocks noChangeArrowheads="1"/>
          </p:cNvSpPr>
          <p:nvPr/>
        </p:nvSpPr>
        <p:spPr bwMode="auto">
          <a:xfrm>
            <a:off x="130940" y="343438"/>
            <a:ext cx="13271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n-US" sz="1000" b="1" dirty="0"/>
              <a:t>Dr.</a:t>
            </a:r>
            <a:r>
              <a:rPr lang="en-US" altLang="en-US" sz="1000" b="1" dirty="0">
                <a:latin typeface="Times New Roman" pitchFamily="18" charset="0"/>
                <a:cs typeface="Times New Roman" pitchFamily="18" charset="0"/>
              </a:rPr>
              <a:t> </a:t>
            </a:r>
            <a:r>
              <a:rPr lang="en-US" altLang="en-US" sz="1000" b="1" dirty="0"/>
              <a:t>Sudeep</a:t>
            </a:r>
            <a:r>
              <a:rPr lang="en-US" altLang="en-US" sz="1000" b="1" dirty="0">
                <a:latin typeface="Times New Roman" pitchFamily="18" charset="0"/>
                <a:cs typeface="Times New Roman" pitchFamily="18" charset="0"/>
              </a:rPr>
              <a:t> </a:t>
            </a:r>
            <a:r>
              <a:rPr lang="en-US" altLang="en-US" sz="1000" b="1" dirty="0"/>
              <a:t>Gupta</a:t>
            </a:r>
            <a:r>
              <a:rPr lang="en-US" altLang="en-US" sz="1000" b="1" dirty="0">
                <a:latin typeface="Times New Roman" pitchFamily="18" charset="0"/>
                <a:cs typeface="Times New Roman" pitchFamily="18" charset="0"/>
              </a:rPr>
              <a:t> </a:t>
            </a:r>
            <a:r>
              <a:rPr lang="en-US" altLang="en-US" sz="1000" i="1" dirty="0"/>
              <a:t>Director,</a:t>
            </a:r>
            <a:r>
              <a:rPr lang="en-US" altLang="en-US" sz="1000" i="1" dirty="0">
                <a:latin typeface="Times New Roman" pitchFamily="18" charset="0"/>
                <a:cs typeface="Times New Roman" pitchFamily="18" charset="0"/>
              </a:rPr>
              <a:t> </a:t>
            </a:r>
            <a:r>
              <a:rPr lang="en-US" altLang="en-US" sz="1000" i="1" dirty="0"/>
              <a:t>ACTREC</a:t>
            </a:r>
          </a:p>
        </p:txBody>
      </p:sp>
      <p:sp>
        <p:nvSpPr>
          <p:cNvPr id="43" name="object 5"/>
          <p:cNvSpPr txBox="1"/>
          <p:nvPr/>
        </p:nvSpPr>
        <p:spPr>
          <a:xfrm>
            <a:off x="130940" y="782742"/>
            <a:ext cx="522288" cy="169277"/>
          </a:xfrm>
          <a:prstGeom prst="rect">
            <a:avLst/>
          </a:prstGeom>
        </p:spPr>
        <p:txBody>
          <a:bodyPr lIns="0" tIns="0" rIns="0" bIns="0">
            <a:spAutoFit/>
          </a:bodyPr>
          <a:lstStyle/>
          <a:p>
            <a:pPr marL="12700" eaLnBrk="1" fontAlgn="auto" hangingPunct="1">
              <a:spcBef>
                <a:spcPts val="0"/>
              </a:spcBef>
              <a:spcAft>
                <a:spcPts val="0"/>
              </a:spcAft>
              <a:defRPr/>
            </a:pPr>
            <a:r>
              <a:rPr lang="en-US" sz="1100" b="1" spc="-5" dirty="0" smtClean="0">
                <a:solidFill>
                  <a:srgbClr val="C00000"/>
                </a:solidFill>
                <a:latin typeface="Calibri"/>
                <a:cs typeface="Calibri"/>
              </a:rPr>
              <a:t>Patrons</a:t>
            </a:r>
            <a:endParaRPr sz="1100" dirty="0">
              <a:latin typeface="Calibri"/>
              <a:cs typeface="Calibri"/>
            </a:endParaRPr>
          </a:p>
        </p:txBody>
      </p:sp>
      <p:sp>
        <p:nvSpPr>
          <p:cNvPr id="44" name="object 6"/>
          <p:cNvSpPr txBox="1"/>
          <p:nvPr/>
        </p:nvSpPr>
        <p:spPr>
          <a:xfrm>
            <a:off x="130940" y="990600"/>
            <a:ext cx="2689225" cy="923330"/>
          </a:xfrm>
          <a:prstGeom prst="rect">
            <a:avLst/>
          </a:prstGeom>
        </p:spPr>
        <p:txBody>
          <a:bodyPr lIns="0" tIns="0" rIns="0" bIns="0">
            <a:spAutoFit/>
          </a:bodyPr>
          <a:lstStyle/>
          <a:p>
            <a:pPr marL="12700" eaLnBrk="1" fontAlgn="auto" hangingPunct="1">
              <a:spcBef>
                <a:spcPts val="0"/>
              </a:spcBef>
              <a:spcAft>
                <a:spcPts val="0"/>
              </a:spcAft>
              <a:defRPr/>
            </a:pPr>
            <a:r>
              <a:rPr sz="1000" b="1" spc="-10" dirty="0">
                <a:latin typeface="Calibri"/>
                <a:cs typeface="Calibri"/>
              </a:rPr>
              <a:t>Dr</a:t>
            </a:r>
            <a:r>
              <a:rPr sz="1000" b="1" spc="-5" dirty="0">
                <a:latin typeface="Calibri"/>
                <a:cs typeface="Calibri"/>
              </a:rPr>
              <a:t>.</a:t>
            </a:r>
            <a:r>
              <a:rPr sz="1000" b="1" spc="-25" dirty="0">
                <a:latin typeface="Times New Roman"/>
                <a:cs typeface="Times New Roman"/>
              </a:rPr>
              <a:t> </a:t>
            </a:r>
            <a:r>
              <a:rPr lang="en-IN" sz="1000" b="1" spc="-5" dirty="0">
                <a:latin typeface="Calibri"/>
                <a:cs typeface="Calibri"/>
              </a:rPr>
              <a:t>HKV Narayan, </a:t>
            </a:r>
          </a:p>
          <a:p>
            <a:pPr marL="12700" eaLnBrk="1" fontAlgn="auto" hangingPunct="1">
              <a:spcBef>
                <a:spcPts val="0"/>
              </a:spcBef>
              <a:spcAft>
                <a:spcPts val="0"/>
              </a:spcAft>
              <a:defRPr/>
            </a:pPr>
            <a:r>
              <a:rPr lang="en-IN" sz="1000" i="1" spc="-5" dirty="0">
                <a:latin typeface="Calibri"/>
                <a:cs typeface="Calibri"/>
              </a:rPr>
              <a:t>Deputy Director, ACTREC</a:t>
            </a:r>
          </a:p>
          <a:p>
            <a:pPr marL="12700" eaLnBrk="1" fontAlgn="auto" hangingPunct="1">
              <a:spcBef>
                <a:spcPts val="0"/>
              </a:spcBef>
              <a:spcAft>
                <a:spcPts val="0"/>
              </a:spcAft>
              <a:defRPr/>
            </a:pPr>
            <a:r>
              <a:rPr lang="en-IN" sz="1000" b="1" spc="-5" dirty="0" err="1" smtClean="0">
                <a:latin typeface="Calibri"/>
                <a:cs typeface="Calibri"/>
              </a:rPr>
              <a:t>Dr</a:t>
            </a:r>
            <a:r>
              <a:rPr lang="en-IN" sz="1000" b="1" spc="-5" dirty="0" err="1">
                <a:latin typeface="Calibri"/>
                <a:cs typeface="Calibri"/>
              </a:rPr>
              <a:t>.</a:t>
            </a:r>
            <a:r>
              <a:rPr lang="en-IN" sz="1000" b="1" spc="-5" dirty="0">
                <a:latin typeface="Calibri"/>
                <a:cs typeface="Calibri"/>
              </a:rPr>
              <a:t> </a:t>
            </a:r>
            <a:r>
              <a:rPr lang="en-IN" sz="1000" b="1" spc="-5" dirty="0" smtClean="0">
                <a:latin typeface="Calibri"/>
                <a:cs typeface="Calibri"/>
              </a:rPr>
              <a:t>Navin </a:t>
            </a:r>
            <a:r>
              <a:rPr lang="en-IN" sz="1000" b="1" spc="-5" dirty="0">
                <a:latin typeface="Calibri"/>
                <a:cs typeface="Calibri"/>
              </a:rPr>
              <a:t>Khattry, </a:t>
            </a:r>
            <a:r>
              <a:rPr lang="en-IN" sz="1000" i="1" spc="-5" dirty="0">
                <a:latin typeface="Calibri"/>
                <a:cs typeface="Calibri"/>
              </a:rPr>
              <a:t>Deputy Director</a:t>
            </a:r>
            <a:r>
              <a:rPr lang="en-IN" sz="1000" spc="-5" dirty="0">
                <a:latin typeface="Calibri"/>
                <a:cs typeface="Calibri"/>
              </a:rPr>
              <a:t>,</a:t>
            </a:r>
          </a:p>
          <a:p>
            <a:pPr marL="12700" eaLnBrk="1" fontAlgn="auto" hangingPunct="1">
              <a:spcBef>
                <a:spcPts val="0"/>
              </a:spcBef>
              <a:spcAft>
                <a:spcPts val="0"/>
              </a:spcAft>
              <a:defRPr/>
            </a:pPr>
            <a:r>
              <a:rPr lang="en-IN" sz="1000" i="1" spc="-10" dirty="0">
                <a:latin typeface="Calibri"/>
                <a:cs typeface="Calibri"/>
              </a:rPr>
              <a:t>Clinical</a:t>
            </a:r>
            <a:r>
              <a:rPr lang="en-IN" sz="1000" i="1" spc="-15" dirty="0">
                <a:latin typeface="Times New Roman"/>
                <a:cs typeface="Times New Roman"/>
              </a:rPr>
              <a:t> </a:t>
            </a:r>
            <a:r>
              <a:rPr lang="en-IN" sz="1000" i="1" spc="-10" dirty="0">
                <a:latin typeface="Calibri"/>
                <a:cs typeface="Calibri"/>
              </a:rPr>
              <a:t>Rese</a:t>
            </a:r>
            <a:r>
              <a:rPr lang="en-IN" sz="1000" i="1" spc="-5" dirty="0">
                <a:latin typeface="Calibri"/>
                <a:cs typeface="Calibri"/>
              </a:rPr>
              <a:t>arch</a:t>
            </a:r>
            <a:r>
              <a:rPr lang="en-IN" sz="1000" i="1" spc="-5" dirty="0">
                <a:latin typeface="Times New Roman"/>
                <a:cs typeface="Times New Roman"/>
              </a:rPr>
              <a:t> </a:t>
            </a:r>
            <a:r>
              <a:rPr lang="en-IN" sz="1000" i="1" spc="-5" dirty="0">
                <a:latin typeface="Calibri"/>
                <a:cs typeface="Calibri"/>
              </a:rPr>
              <a:t>Centre,</a:t>
            </a:r>
            <a:r>
              <a:rPr lang="en-IN" sz="1000" i="1" spc="-25" dirty="0">
                <a:latin typeface="Times New Roman"/>
                <a:cs typeface="Times New Roman"/>
              </a:rPr>
              <a:t> </a:t>
            </a:r>
            <a:r>
              <a:rPr lang="en-IN" sz="1000" i="1" spc="-10" dirty="0">
                <a:latin typeface="Calibri"/>
                <a:cs typeface="Calibri"/>
              </a:rPr>
              <a:t>A</a:t>
            </a:r>
            <a:r>
              <a:rPr lang="en-IN" sz="1000" i="1" spc="-15" dirty="0">
                <a:latin typeface="Calibri"/>
                <a:cs typeface="Calibri"/>
              </a:rPr>
              <a:t>CT</a:t>
            </a:r>
            <a:r>
              <a:rPr lang="en-IN" sz="1000" i="1" spc="-10" dirty="0">
                <a:latin typeface="Calibri"/>
                <a:cs typeface="Calibri"/>
              </a:rPr>
              <a:t>REC</a:t>
            </a:r>
          </a:p>
          <a:p>
            <a:pPr marL="12700" eaLnBrk="1" fontAlgn="auto" hangingPunct="1">
              <a:spcBef>
                <a:spcPts val="0"/>
              </a:spcBef>
              <a:spcAft>
                <a:spcPts val="0"/>
              </a:spcAft>
              <a:defRPr/>
            </a:pPr>
            <a:r>
              <a:rPr lang="en-IN" sz="1000" b="1" spc="-5" dirty="0" smtClean="0">
                <a:latin typeface="Calibri"/>
                <a:cs typeface="Calibri"/>
              </a:rPr>
              <a:t>Dr</a:t>
            </a:r>
            <a:r>
              <a:rPr lang="en-IN" sz="1000" b="1" spc="-5" dirty="0">
                <a:latin typeface="Calibri"/>
                <a:cs typeface="Calibri"/>
              </a:rPr>
              <a:t>. V. Prasanna, </a:t>
            </a:r>
            <a:r>
              <a:rPr lang="en-IN" sz="1000" i="1" spc="-5" dirty="0">
                <a:latin typeface="Calibri"/>
                <a:cs typeface="Calibri"/>
              </a:rPr>
              <a:t>Deputy Director</a:t>
            </a:r>
            <a:r>
              <a:rPr lang="en-IN" sz="1000" spc="-5" dirty="0">
                <a:latin typeface="Calibri"/>
                <a:cs typeface="Calibri"/>
              </a:rPr>
              <a:t>,</a:t>
            </a:r>
            <a:endParaRPr sz="1000" dirty="0">
              <a:latin typeface="Calibri"/>
              <a:cs typeface="Calibri"/>
            </a:endParaRPr>
          </a:p>
          <a:p>
            <a:pPr marL="12700" eaLnBrk="1" fontAlgn="auto" hangingPunct="1">
              <a:spcBef>
                <a:spcPts val="0"/>
              </a:spcBef>
              <a:spcAft>
                <a:spcPts val="0"/>
              </a:spcAft>
              <a:defRPr/>
            </a:pPr>
            <a:r>
              <a:rPr sz="1000" i="1" spc="-10" dirty="0">
                <a:latin typeface="Calibri"/>
                <a:cs typeface="Calibri"/>
              </a:rPr>
              <a:t>Ca</a:t>
            </a:r>
            <a:r>
              <a:rPr sz="1000" i="1" spc="-5" dirty="0">
                <a:latin typeface="Calibri"/>
                <a:cs typeface="Calibri"/>
              </a:rPr>
              <a:t>nc</a:t>
            </a:r>
            <a:r>
              <a:rPr sz="1000" i="1" spc="-10" dirty="0">
                <a:latin typeface="Calibri"/>
                <a:cs typeface="Calibri"/>
              </a:rPr>
              <a:t>e</a:t>
            </a:r>
            <a:r>
              <a:rPr sz="1000" i="1" spc="-5" dirty="0">
                <a:latin typeface="Calibri"/>
                <a:cs typeface="Calibri"/>
              </a:rPr>
              <a:t>r</a:t>
            </a:r>
            <a:r>
              <a:rPr sz="1000" i="1" spc="-15" dirty="0">
                <a:latin typeface="Times New Roman"/>
                <a:cs typeface="Times New Roman"/>
              </a:rPr>
              <a:t> </a:t>
            </a:r>
            <a:r>
              <a:rPr sz="1000" i="1" spc="-10" dirty="0">
                <a:latin typeface="Calibri"/>
                <a:cs typeface="Calibri"/>
              </a:rPr>
              <a:t>Rese</a:t>
            </a:r>
            <a:r>
              <a:rPr sz="1000" i="1" spc="-5" dirty="0">
                <a:latin typeface="Calibri"/>
                <a:cs typeface="Calibri"/>
              </a:rPr>
              <a:t>arch</a:t>
            </a:r>
            <a:r>
              <a:rPr sz="1000" i="1" spc="-5" dirty="0">
                <a:latin typeface="Times New Roman"/>
                <a:cs typeface="Times New Roman"/>
              </a:rPr>
              <a:t> </a:t>
            </a:r>
            <a:r>
              <a:rPr sz="1000" i="1" spc="-5" dirty="0">
                <a:latin typeface="Calibri"/>
                <a:cs typeface="Calibri"/>
              </a:rPr>
              <a:t>In</a:t>
            </a:r>
            <a:r>
              <a:rPr sz="1000" i="1" spc="-10" dirty="0">
                <a:latin typeface="Calibri"/>
                <a:cs typeface="Calibri"/>
              </a:rPr>
              <a:t>s</a:t>
            </a:r>
            <a:r>
              <a:rPr sz="1000" i="1" spc="-5" dirty="0">
                <a:latin typeface="Calibri"/>
                <a:cs typeface="Calibri"/>
              </a:rPr>
              <a:t>titute,</a:t>
            </a:r>
            <a:r>
              <a:rPr sz="1000" i="1" spc="-25" dirty="0">
                <a:latin typeface="Times New Roman"/>
                <a:cs typeface="Times New Roman"/>
              </a:rPr>
              <a:t> </a:t>
            </a:r>
            <a:r>
              <a:rPr sz="1000" i="1" spc="-10" dirty="0">
                <a:latin typeface="Calibri"/>
                <a:cs typeface="Calibri"/>
              </a:rPr>
              <a:t>A</a:t>
            </a:r>
            <a:r>
              <a:rPr sz="1000" i="1" spc="-15" dirty="0">
                <a:latin typeface="Calibri"/>
                <a:cs typeface="Calibri"/>
              </a:rPr>
              <a:t>CT</a:t>
            </a:r>
            <a:r>
              <a:rPr sz="1000" i="1" spc="-10" dirty="0">
                <a:latin typeface="Calibri"/>
                <a:cs typeface="Calibri"/>
              </a:rPr>
              <a:t>REC</a:t>
            </a:r>
            <a:endParaRPr sz="1000" i="1" dirty="0">
              <a:latin typeface="Calibri"/>
              <a:cs typeface="Calibri"/>
            </a:endParaRPr>
          </a:p>
        </p:txBody>
      </p:sp>
      <p:sp>
        <p:nvSpPr>
          <p:cNvPr id="45" name="object 10"/>
          <p:cNvSpPr txBox="1"/>
          <p:nvPr/>
        </p:nvSpPr>
        <p:spPr>
          <a:xfrm>
            <a:off x="130940" y="4478923"/>
            <a:ext cx="1916452" cy="169277"/>
          </a:xfrm>
          <a:prstGeom prst="rect">
            <a:avLst/>
          </a:prstGeom>
        </p:spPr>
        <p:txBody>
          <a:bodyPr wrap="square" lIns="0" tIns="0" rIns="0" bIns="0">
            <a:spAutoFit/>
          </a:bodyPr>
          <a:lstStyle/>
          <a:p>
            <a:pPr marL="12700" eaLnBrk="1" fontAlgn="auto" hangingPunct="1">
              <a:spcBef>
                <a:spcPts val="0"/>
              </a:spcBef>
              <a:spcAft>
                <a:spcPts val="0"/>
              </a:spcAft>
              <a:defRPr/>
            </a:pPr>
            <a:r>
              <a:rPr sz="1100" b="1" spc="-5" dirty="0">
                <a:solidFill>
                  <a:srgbClr val="C00000"/>
                </a:solidFill>
                <a:latin typeface="Calibri"/>
                <a:cs typeface="Calibri"/>
              </a:rPr>
              <a:t>Or</a:t>
            </a:r>
            <a:r>
              <a:rPr sz="1100" b="1" spc="5" dirty="0">
                <a:solidFill>
                  <a:srgbClr val="C00000"/>
                </a:solidFill>
                <a:latin typeface="Calibri"/>
                <a:cs typeface="Calibri"/>
              </a:rPr>
              <a:t>g</a:t>
            </a:r>
            <a:r>
              <a:rPr sz="1100" b="1" spc="-10" dirty="0">
                <a:solidFill>
                  <a:srgbClr val="C00000"/>
                </a:solidFill>
                <a:latin typeface="Calibri"/>
                <a:cs typeface="Calibri"/>
              </a:rPr>
              <a:t>an</a:t>
            </a:r>
            <a:r>
              <a:rPr sz="1100" b="1" dirty="0">
                <a:solidFill>
                  <a:srgbClr val="C00000"/>
                </a:solidFill>
                <a:latin typeface="Calibri"/>
                <a:cs typeface="Calibri"/>
              </a:rPr>
              <a:t>izi</a:t>
            </a:r>
            <a:r>
              <a:rPr sz="1100" b="1" spc="-10" dirty="0">
                <a:solidFill>
                  <a:srgbClr val="C00000"/>
                </a:solidFill>
                <a:latin typeface="Calibri"/>
                <a:cs typeface="Calibri"/>
              </a:rPr>
              <a:t>n</a:t>
            </a:r>
            <a:r>
              <a:rPr sz="1100" b="1" dirty="0">
                <a:solidFill>
                  <a:srgbClr val="C00000"/>
                </a:solidFill>
                <a:latin typeface="Calibri"/>
                <a:cs typeface="Calibri"/>
              </a:rPr>
              <a:t>g</a:t>
            </a:r>
            <a:r>
              <a:rPr sz="1100" b="1" spc="-45" dirty="0">
                <a:solidFill>
                  <a:srgbClr val="C00000"/>
                </a:solidFill>
                <a:latin typeface="Times New Roman"/>
                <a:cs typeface="Times New Roman"/>
              </a:rPr>
              <a:t> </a:t>
            </a:r>
            <a:r>
              <a:rPr sz="1100" b="1" spc="-5" dirty="0" smtClean="0">
                <a:solidFill>
                  <a:srgbClr val="C00000"/>
                </a:solidFill>
                <a:latin typeface="Calibri"/>
                <a:cs typeface="Calibri"/>
              </a:rPr>
              <a:t>Comm</a:t>
            </a:r>
            <a:r>
              <a:rPr sz="1100" b="1" dirty="0" smtClean="0">
                <a:solidFill>
                  <a:srgbClr val="C00000"/>
                </a:solidFill>
                <a:latin typeface="Calibri"/>
                <a:cs typeface="Calibri"/>
              </a:rPr>
              <a:t>itt</a:t>
            </a:r>
            <a:r>
              <a:rPr sz="1100" b="1" spc="-5" dirty="0" smtClean="0">
                <a:solidFill>
                  <a:srgbClr val="C00000"/>
                </a:solidFill>
                <a:latin typeface="Calibri"/>
                <a:cs typeface="Calibri"/>
              </a:rPr>
              <a:t>e</a:t>
            </a:r>
            <a:r>
              <a:rPr sz="1100" b="1" dirty="0" smtClean="0">
                <a:solidFill>
                  <a:srgbClr val="C00000"/>
                </a:solidFill>
                <a:latin typeface="Calibri"/>
                <a:cs typeface="Calibri"/>
              </a:rPr>
              <a:t>e</a:t>
            </a:r>
            <a:r>
              <a:rPr lang="en-US" sz="1100" b="1" dirty="0" smtClean="0">
                <a:solidFill>
                  <a:srgbClr val="C00000"/>
                </a:solidFill>
                <a:latin typeface="Calibri"/>
                <a:cs typeface="Calibri"/>
              </a:rPr>
              <a:t> </a:t>
            </a:r>
            <a:endParaRPr sz="1100" dirty="0">
              <a:latin typeface="Calibri"/>
              <a:cs typeface="Calibri"/>
            </a:endParaRPr>
          </a:p>
        </p:txBody>
      </p:sp>
      <p:sp>
        <p:nvSpPr>
          <p:cNvPr id="47" name="object 8"/>
          <p:cNvSpPr txBox="1"/>
          <p:nvPr/>
        </p:nvSpPr>
        <p:spPr>
          <a:xfrm>
            <a:off x="130940" y="3140307"/>
            <a:ext cx="1475581" cy="169277"/>
          </a:xfrm>
          <a:prstGeom prst="rect">
            <a:avLst/>
          </a:prstGeom>
        </p:spPr>
        <p:txBody>
          <a:bodyPr wrap="square" lIns="0" tIns="0" rIns="0" bIns="0">
            <a:spAutoFit/>
          </a:bodyPr>
          <a:lstStyle/>
          <a:p>
            <a:pPr marL="12700" eaLnBrk="1" fontAlgn="auto" hangingPunct="1">
              <a:spcBef>
                <a:spcPts val="0"/>
              </a:spcBef>
              <a:spcAft>
                <a:spcPts val="0"/>
              </a:spcAft>
              <a:defRPr/>
            </a:pPr>
            <a:r>
              <a:rPr lang="en-IN" sz="1100" b="1" spc="-5" dirty="0" smtClean="0">
                <a:solidFill>
                  <a:srgbClr val="C00000"/>
                </a:solidFill>
                <a:latin typeface="Calibri"/>
                <a:cs typeface="Calibri"/>
              </a:rPr>
              <a:t>Organizing</a:t>
            </a:r>
            <a:r>
              <a:rPr sz="1100" b="1" spc="-40" dirty="0" smtClean="0">
                <a:solidFill>
                  <a:srgbClr val="C00000"/>
                </a:solidFill>
                <a:latin typeface="Times New Roman"/>
                <a:cs typeface="Times New Roman"/>
              </a:rPr>
              <a:t> </a:t>
            </a:r>
            <a:r>
              <a:rPr sz="1100" b="1" spc="-10" dirty="0" smtClean="0">
                <a:solidFill>
                  <a:srgbClr val="C00000"/>
                </a:solidFill>
                <a:latin typeface="Calibri"/>
                <a:cs typeface="Calibri"/>
              </a:rPr>
              <a:t>Secretary</a:t>
            </a:r>
            <a:endParaRPr sz="1100" dirty="0">
              <a:latin typeface="Calibri"/>
              <a:cs typeface="Calibri"/>
            </a:endParaRPr>
          </a:p>
        </p:txBody>
      </p:sp>
      <p:sp>
        <p:nvSpPr>
          <p:cNvPr id="48" name="object 9"/>
          <p:cNvSpPr txBox="1"/>
          <p:nvPr/>
        </p:nvSpPr>
        <p:spPr>
          <a:xfrm>
            <a:off x="130940" y="3349823"/>
            <a:ext cx="2051050" cy="307777"/>
          </a:xfrm>
          <a:prstGeom prst="rect">
            <a:avLst/>
          </a:prstGeom>
        </p:spPr>
        <p:txBody>
          <a:bodyPr lIns="0" tIns="0" rIns="0" bIns="0">
            <a:spAutoFit/>
          </a:bodyPr>
          <a:lstStyle/>
          <a:p>
            <a:pPr marL="12700" eaLnBrk="1" fontAlgn="auto" hangingPunct="1">
              <a:spcBef>
                <a:spcPts val="0"/>
              </a:spcBef>
              <a:spcAft>
                <a:spcPts val="0"/>
              </a:spcAft>
              <a:defRPr/>
            </a:pPr>
            <a:r>
              <a:rPr lang="en-IN" sz="1000" spc="-10" dirty="0" err="1" smtClean="0">
                <a:latin typeface="Calibri"/>
                <a:cs typeface="Calibri"/>
              </a:rPr>
              <a:t>Mrs.</a:t>
            </a:r>
            <a:r>
              <a:rPr lang="en-IN" sz="1000" spc="-10" dirty="0">
                <a:latin typeface="Calibri"/>
                <a:cs typeface="Calibri"/>
              </a:rPr>
              <a:t> </a:t>
            </a:r>
            <a:r>
              <a:rPr lang="en-IN" sz="1000" spc="-10" dirty="0" err="1" smtClean="0">
                <a:latin typeface="Calibri"/>
                <a:cs typeface="Calibri"/>
              </a:rPr>
              <a:t>Shilpa</a:t>
            </a:r>
            <a:r>
              <a:rPr lang="en-IN" sz="1000" spc="-10" dirty="0" smtClean="0">
                <a:latin typeface="Calibri"/>
                <a:cs typeface="Calibri"/>
              </a:rPr>
              <a:t>  </a:t>
            </a:r>
            <a:r>
              <a:rPr lang="en-IN" sz="1000" spc="-10" dirty="0" err="1" smtClean="0">
                <a:latin typeface="Calibri"/>
                <a:cs typeface="Calibri"/>
              </a:rPr>
              <a:t>Sardesai</a:t>
            </a:r>
            <a:endParaRPr sz="1000" dirty="0">
              <a:latin typeface="Calibri"/>
              <a:cs typeface="Calibri"/>
            </a:endParaRPr>
          </a:p>
          <a:p>
            <a:pPr marL="12700" eaLnBrk="1" fontAlgn="auto" hangingPunct="1">
              <a:spcBef>
                <a:spcPts val="0"/>
              </a:spcBef>
              <a:spcAft>
                <a:spcPts val="0"/>
              </a:spcAft>
              <a:defRPr/>
            </a:pPr>
            <a:r>
              <a:rPr lang="en-IN" sz="1000" spc="-10" dirty="0" err="1" smtClean="0">
                <a:latin typeface="Calibri"/>
                <a:cs typeface="Calibri"/>
              </a:rPr>
              <a:t>Mr.</a:t>
            </a:r>
            <a:r>
              <a:rPr lang="en-IN" sz="1000" spc="-10" dirty="0" smtClean="0">
                <a:latin typeface="Calibri"/>
                <a:cs typeface="Calibri"/>
              </a:rPr>
              <a:t>   Devendra Pitale  (Jt. Secretary)</a:t>
            </a:r>
            <a:endParaRPr sz="1000" dirty="0">
              <a:latin typeface="Calibri"/>
              <a:cs typeface="Calibri"/>
            </a:endParaRPr>
          </a:p>
        </p:txBody>
      </p:sp>
      <p:sp>
        <p:nvSpPr>
          <p:cNvPr id="49" name="object 8"/>
          <p:cNvSpPr txBox="1"/>
          <p:nvPr/>
        </p:nvSpPr>
        <p:spPr>
          <a:xfrm>
            <a:off x="130940" y="3847130"/>
            <a:ext cx="1227138" cy="169862"/>
          </a:xfrm>
          <a:prstGeom prst="rect">
            <a:avLst/>
          </a:prstGeom>
        </p:spPr>
        <p:txBody>
          <a:bodyPr lIns="0" tIns="0" rIns="0" bIns="0">
            <a:spAutoFit/>
          </a:bodyPr>
          <a:lstStyle/>
          <a:p>
            <a:pPr marL="12700" eaLnBrk="1" fontAlgn="auto" hangingPunct="1">
              <a:spcBef>
                <a:spcPts val="0"/>
              </a:spcBef>
              <a:spcAft>
                <a:spcPts val="0"/>
              </a:spcAft>
              <a:defRPr/>
            </a:pPr>
            <a:r>
              <a:rPr lang="en-IN" sz="1100" b="1" spc="-5" dirty="0" smtClean="0">
                <a:solidFill>
                  <a:srgbClr val="C00000"/>
                </a:solidFill>
                <a:latin typeface="Calibri"/>
                <a:cs typeface="Calibri"/>
              </a:rPr>
              <a:t>Treasurer</a:t>
            </a:r>
            <a:endParaRPr sz="1100" dirty="0">
              <a:latin typeface="Calibri"/>
              <a:cs typeface="Calibri"/>
            </a:endParaRPr>
          </a:p>
        </p:txBody>
      </p:sp>
      <p:sp>
        <p:nvSpPr>
          <p:cNvPr id="50" name="object 9"/>
          <p:cNvSpPr txBox="1"/>
          <p:nvPr/>
        </p:nvSpPr>
        <p:spPr>
          <a:xfrm>
            <a:off x="130940" y="4035623"/>
            <a:ext cx="2051050" cy="307777"/>
          </a:xfrm>
          <a:prstGeom prst="rect">
            <a:avLst/>
          </a:prstGeom>
        </p:spPr>
        <p:txBody>
          <a:bodyPr lIns="0" tIns="0" rIns="0" bIns="0">
            <a:spAutoFit/>
          </a:bodyPr>
          <a:lstStyle/>
          <a:p>
            <a:pPr marL="12700" eaLnBrk="1" fontAlgn="auto" hangingPunct="1">
              <a:spcBef>
                <a:spcPts val="0"/>
              </a:spcBef>
              <a:spcAft>
                <a:spcPts val="0"/>
              </a:spcAft>
              <a:defRPr/>
            </a:pPr>
            <a:r>
              <a:rPr lang="en-IN" sz="1000" spc="-10" dirty="0" smtClean="0">
                <a:latin typeface="Calibri"/>
                <a:cs typeface="Calibri"/>
              </a:rPr>
              <a:t>Mrs. Anuradha Narayanan</a:t>
            </a:r>
          </a:p>
          <a:p>
            <a:pPr marL="12700" eaLnBrk="1" fontAlgn="auto" hangingPunct="1">
              <a:spcBef>
                <a:spcPts val="0"/>
              </a:spcBef>
              <a:spcAft>
                <a:spcPts val="0"/>
              </a:spcAft>
              <a:defRPr/>
            </a:pPr>
            <a:r>
              <a:rPr lang="en-IN" sz="1000" spc="-10" dirty="0" smtClean="0">
                <a:latin typeface="Calibri"/>
                <a:cs typeface="Calibri"/>
              </a:rPr>
              <a:t>Mr. Suryakanth </a:t>
            </a:r>
            <a:r>
              <a:rPr lang="en-IN" sz="1000" spc="-10" dirty="0">
                <a:latin typeface="Calibri"/>
                <a:cs typeface="Calibri"/>
              </a:rPr>
              <a:t>S</a:t>
            </a:r>
            <a:r>
              <a:rPr lang="en-IN" sz="1000" spc="-10" dirty="0" smtClean="0">
                <a:latin typeface="Calibri"/>
                <a:cs typeface="Calibri"/>
              </a:rPr>
              <a:t>hedge (</a:t>
            </a:r>
            <a:r>
              <a:rPr lang="en-IN" sz="1000" spc="-10" dirty="0" err="1" smtClean="0">
                <a:latin typeface="Calibri"/>
                <a:cs typeface="Calibri"/>
              </a:rPr>
              <a:t>Jt</a:t>
            </a:r>
            <a:r>
              <a:rPr lang="en-IN" sz="1000" spc="-10" dirty="0" smtClean="0">
                <a:latin typeface="Calibri"/>
                <a:cs typeface="Calibri"/>
              </a:rPr>
              <a:t> .Treasurer)</a:t>
            </a:r>
            <a:endParaRPr sz="1000" dirty="0">
              <a:latin typeface="Calibri"/>
              <a:cs typeface="Calibri"/>
            </a:endParaRPr>
          </a:p>
        </p:txBody>
      </p:sp>
      <p:sp>
        <p:nvSpPr>
          <p:cNvPr id="51" name="object 8"/>
          <p:cNvSpPr txBox="1"/>
          <p:nvPr/>
        </p:nvSpPr>
        <p:spPr>
          <a:xfrm>
            <a:off x="130940" y="2004682"/>
            <a:ext cx="1772436" cy="169862"/>
          </a:xfrm>
          <a:prstGeom prst="rect">
            <a:avLst/>
          </a:prstGeom>
        </p:spPr>
        <p:txBody>
          <a:bodyPr wrap="square" lIns="0" tIns="0" rIns="0" bIns="0">
            <a:spAutoFit/>
          </a:bodyPr>
          <a:lstStyle/>
          <a:p>
            <a:pPr marL="12700" eaLnBrk="1" fontAlgn="auto" hangingPunct="1">
              <a:spcBef>
                <a:spcPts val="0"/>
              </a:spcBef>
              <a:spcAft>
                <a:spcPts val="0"/>
              </a:spcAft>
              <a:defRPr/>
            </a:pPr>
            <a:r>
              <a:rPr lang="en-IN" sz="1100" b="1" spc="-5" dirty="0" smtClean="0">
                <a:solidFill>
                  <a:srgbClr val="C00000"/>
                </a:solidFill>
                <a:latin typeface="Calibri"/>
                <a:cs typeface="Calibri"/>
              </a:rPr>
              <a:t>Conveners</a:t>
            </a:r>
            <a:endParaRPr sz="1100" dirty="0">
              <a:latin typeface="Calibri"/>
              <a:cs typeface="Calibri"/>
            </a:endParaRPr>
          </a:p>
        </p:txBody>
      </p:sp>
      <p:sp>
        <p:nvSpPr>
          <p:cNvPr id="52" name="object 9"/>
          <p:cNvSpPr txBox="1"/>
          <p:nvPr/>
        </p:nvSpPr>
        <p:spPr>
          <a:xfrm>
            <a:off x="130940" y="2206823"/>
            <a:ext cx="2051050" cy="307777"/>
          </a:xfrm>
          <a:prstGeom prst="rect">
            <a:avLst/>
          </a:prstGeom>
        </p:spPr>
        <p:txBody>
          <a:bodyPr lIns="0" tIns="0" rIns="0" bIns="0">
            <a:spAutoFit/>
          </a:bodyPr>
          <a:lstStyle/>
          <a:p>
            <a:pPr marL="12700" eaLnBrk="1" fontAlgn="auto" hangingPunct="1">
              <a:spcBef>
                <a:spcPts val="0"/>
              </a:spcBef>
              <a:spcAft>
                <a:spcPts val="0"/>
              </a:spcAft>
              <a:defRPr/>
            </a:pPr>
            <a:r>
              <a:rPr lang="en-IN" sz="1000" spc="-10" dirty="0" smtClean="0">
                <a:latin typeface="Calibri"/>
                <a:cs typeface="Calibri"/>
              </a:rPr>
              <a:t>Mr. A. N. Sathe, TMC</a:t>
            </a:r>
          </a:p>
          <a:p>
            <a:pPr marL="12700" eaLnBrk="1" fontAlgn="auto" hangingPunct="1">
              <a:spcBef>
                <a:spcPts val="0"/>
              </a:spcBef>
              <a:spcAft>
                <a:spcPts val="0"/>
              </a:spcAft>
              <a:defRPr/>
            </a:pPr>
            <a:r>
              <a:rPr lang="en-IN" sz="1000" spc="-10" dirty="0" smtClean="0">
                <a:latin typeface="Calibri"/>
                <a:cs typeface="Calibri"/>
              </a:rPr>
              <a:t>Mr</a:t>
            </a:r>
            <a:r>
              <a:rPr lang="en-IN" sz="1000" spc="-10" dirty="0">
                <a:latin typeface="Calibri"/>
                <a:cs typeface="Calibri"/>
              </a:rPr>
              <a:t>. </a:t>
            </a:r>
            <a:r>
              <a:rPr lang="en-IN" sz="1000" spc="-10" dirty="0" smtClean="0">
                <a:latin typeface="Calibri"/>
                <a:cs typeface="Calibri"/>
              </a:rPr>
              <a:t>Umeshkumar Mote</a:t>
            </a:r>
            <a:r>
              <a:rPr lang="en-IN" sz="1000" dirty="0" smtClean="0">
                <a:latin typeface="Calibri"/>
                <a:cs typeface="Calibri"/>
              </a:rPr>
              <a:t>, </a:t>
            </a:r>
            <a:r>
              <a:rPr sz="1000" spc="-10" dirty="0" smtClean="0">
                <a:latin typeface="Calibri"/>
                <a:cs typeface="Calibri"/>
              </a:rPr>
              <a:t>A</a:t>
            </a:r>
            <a:r>
              <a:rPr sz="1000" spc="-15" dirty="0" smtClean="0">
                <a:latin typeface="Calibri"/>
                <a:cs typeface="Calibri"/>
              </a:rPr>
              <a:t>CT</a:t>
            </a:r>
            <a:r>
              <a:rPr sz="1000" spc="-10" dirty="0" smtClean="0">
                <a:latin typeface="Calibri"/>
                <a:cs typeface="Calibri"/>
              </a:rPr>
              <a:t>REC</a:t>
            </a:r>
            <a:endParaRPr lang="en-IN" sz="1000" spc="-10" dirty="0">
              <a:latin typeface="Calibri"/>
              <a:cs typeface="Calibri"/>
            </a:endParaRPr>
          </a:p>
        </p:txBody>
      </p:sp>
      <p:sp>
        <p:nvSpPr>
          <p:cNvPr id="53" name="object 8"/>
          <p:cNvSpPr txBox="1"/>
          <p:nvPr/>
        </p:nvSpPr>
        <p:spPr>
          <a:xfrm>
            <a:off x="130940" y="2642163"/>
            <a:ext cx="1800200" cy="169277"/>
          </a:xfrm>
          <a:prstGeom prst="rect">
            <a:avLst/>
          </a:prstGeom>
        </p:spPr>
        <p:txBody>
          <a:bodyPr wrap="square" lIns="0" tIns="0" rIns="0" bIns="0">
            <a:spAutoFit/>
          </a:bodyPr>
          <a:lstStyle/>
          <a:p>
            <a:pPr marL="12700" eaLnBrk="1" fontAlgn="auto" hangingPunct="1">
              <a:spcBef>
                <a:spcPts val="0"/>
              </a:spcBef>
              <a:spcAft>
                <a:spcPts val="0"/>
              </a:spcAft>
              <a:defRPr/>
            </a:pPr>
            <a:r>
              <a:rPr lang="en-US" sz="1100" b="1" spc="-5" dirty="0" smtClean="0">
                <a:solidFill>
                  <a:srgbClr val="C00000"/>
                </a:solidFill>
                <a:latin typeface="Calibri"/>
                <a:cs typeface="Calibri"/>
              </a:rPr>
              <a:t>Co - Convener</a:t>
            </a:r>
            <a:endParaRPr sz="1100" dirty="0">
              <a:latin typeface="Calibri"/>
              <a:cs typeface="Calibri"/>
            </a:endParaRPr>
          </a:p>
        </p:txBody>
      </p:sp>
      <p:sp>
        <p:nvSpPr>
          <p:cNvPr id="54" name="object 9"/>
          <p:cNvSpPr txBox="1"/>
          <p:nvPr/>
        </p:nvSpPr>
        <p:spPr>
          <a:xfrm>
            <a:off x="130940" y="2857169"/>
            <a:ext cx="2051050" cy="307975"/>
          </a:xfrm>
          <a:prstGeom prst="rect">
            <a:avLst/>
          </a:prstGeom>
        </p:spPr>
        <p:txBody>
          <a:bodyPr lIns="0" tIns="0" rIns="0" bIns="0">
            <a:spAutoFit/>
          </a:bodyPr>
          <a:lstStyle/>
          <a:p>
            <a:pPr marL="12700" eaLnBrk="1" fontAlgn="auto" hangingPunct="1">
              <a:spcBef>
                <a:spcPts val="0"/>
              </a:spcBef>
              <a:spcAft>
                <a:spcPts val="0"/>
              </a:spcAft>
              <a:defRPr/>
            </a:pPr>
            <a:r>
              <a:rPr lang="en-IN" sz="1000" spc="-10" dirty="0" smtClean="0">
                <a:latin typeface="Calibri"/>
                <a:cs typeface="Calibri"/>
              </a:rPr>
              <a:t>Mr. M. Y. Shaikh, ACTREC</a:t>
            </a:r>
            <a:endParaRPr sz="1000" dirty="0">
              <a:latin typeface="Calibri"/>
              <a:cs typeface="Calibri"/>
            </a:endParaRPr>
          </a:p>
          <a:p>
            <a:pPr marL="12700" eaLnBrk="1" fontAlgn="auto" hangingPunct="1">
              <a:spcBef>
                <a:spcPts val="0"/>
              </a:spcBef>
              <a:spcAft>
                <a:spcPts val="0"/>
              </a:spcAft>
              <a:defRPr/>
            </a:pPr>
            <a:endParaRPr lang="en-IN" sz="1000" spc="-10" dirty="0">
              <a:latin typeface="Calibri"/>
              <a:cs typeface="Calibri"/>
            </a:endParaRPr>
          </a:p>
        </p:txBody>
      </p:sp>
      <p:sp>
        <p:nvSpPr>
          <p:cNvPr id="11" name="Rectangle 10"/>
          <p:cNvSpPr/>
          <p:nvPr/>
        </p:nvSpPr>
        <p:spPr>
          <a:xfrm>
            <a:off x="3369728" y="343438"/>
            <a:ext cx="3174048" cy="4662815"/>
          </a:xfrm>
          <a:prstGeom prst="rect">
            <a:avLst/>
          </a:prstGeom>
          <a:noFill/>
        </p:spPr>
        <p:txBody>
          <a:bodyPr wrap="square">
            <a:spAutoFit/>
          </a:bodyPr>
          <a:lstStyle/>
          <a:p>
            <a:pPr algn="just"/>
            <a:r>
              <a:rPr lang="en-IN" sz="1100" dirty="0" smtClean="0"/>
              <a:t>Dear Colleagues,</a:t>
            </a:r>
          </a:p>
          <a:p>
            <a:pPr algn="just"/>
            <a:r>
              <a:rPr lang="en-IN" sz="1100" dirty="0" smtClean="0"/>
              <a:t>We are pleased to invite you to participate in the 1</a:t>
            </a:r>
            <a:r>
              <a:rPr lang="en-IN" sz="1100" baseline="30000" dirty="0" smtClean="0"/>
              <a:t>st</a:t>
            </a:r>
            <a:r>
              <a:rPr lang="en-IN" sz="1100" dirty="0" smtClean="0"/>
              <a:t> National Symposium on </a:t>
            </a:r>
            <a:r>
              <a:rPr lang="en-IN" sz="1100" b="1" dirty="0" smtClean="0"/>
              <a:t>“Administrative Excellence” which is organised at ACTREC on 11 January 2020.</a:t>
            </a:r>
            <a:r>
              <a:rPr lang="en-US" sz="1100" b="1" dirty="0" smtClean="0"/>
              <a:t> </a:t>
            </a:r>
          </a:p>
          <a:p>
            <a:pPr algn="just"/>
            <a:r>
              <a:rPr lang="en-US" sz="1100" dirty="0" smtClean="0"/>
              <a:t>The theme of the symposium would revolve around management of Human Resources which is the most important aspect of any organization. One of the ways to initiate and bring the awareness amongst all our Officers, Investigators, Scientists, Sectional </a:t>
            </a:r>
            <a:r>
              <a:rPr lang="en-US" sz="1100" dirty="0"/>
              <a:t>H</a:t>
            </a:r>
            <a:r>
              <a:rPr lang="en-US" sz="1100" dirty="0" smtClean="0"/>
              <a:t>eads, Administrative and HR staff of the institutions is by inviting vibrant and motivational HR speakers of eminence working in the related HR field. </a:t>
            </a:r>
          </a:p>
          <a:p>
            <a:pPr algn="just"/>
            <a:r>
              <a:rPr lang="en-US" sz="1100" dirty="0" smtClean="0"/>
              <a:t>We have shortlisted a few eminent HR speakers who will highlight work </a:t>
            </a:r>
            <a:r>
              <a:rPr lang="en-IN" sz="1100" dirty="0" smtClean="0"/>
              <a:t>culture, talent management, leadership and innovative HR topics. This will be focused on the secrets behind the amazing employee culture and hence creating a healthier work ambience. The speakers will also talk on creating an inspiring work environment through adopting the idea of lifelong learning. They will focus on adapting to workplace trends by connecting in the digital age to unleash the power and perspective of next generation. This entire exercise of attending this unique symposium  would be a continuous learning experience and a better plan for the new world of  “</a:t>
            </a:r>
            <a:r>
              <a:rPr lang="en-IN" sz="1100" b="1" dirty="0" smtClean="0"/>
              <a:t>Administrative Excellence”.</a:t>
            </a:r>
            <a:r>
              <a:rPr lang="en-IN" sz="1100" dirty="0" smtClean="0"/>
              <a:t> </a:t>
            </a:r>
            <a:endParaRPr lang="en-US" sz="1100" dirty="0" smtClean="0"/>
          </a:p>
        </p:txBody>
      </p:sp>
      <p:sp>
        <p:nvSpPr>
          <p:cNvPr id="35" name="TextBox 34"/>
          <p:cNvSpPr txBox="1"/>
          <p:nvPr/>
        </p:nvSpPr>
        <p:spPr>
          <a:xfrm>
            <a:off x="35404" y="4675019"/>
            <a:ext cx="2326796" cy="2123658"/>
          </a:xfrm>
          <a:prstGeom prst="rect">
            <a:avLst/>
          </a:prstGeom>
          <a:noFill/>
        </p:spPr>
        <p:txBody>
          <a:bodyPr wrap="square" rtlCol="0">
            <a:spAutoFit/>
          </a:bodyPr>
          <a:lstStyle/>
          <a:p>
            <a:r>
              <a:rPr lang="en-US" sz="1100" dirty="0" smtClean="0"/>
              <a:t>Dr. Kishore Amin</a:t>
            </a:r>
          </a:p>
          <a:p>
            <a:r>
              <a:rPr lang="en-US" sz="1100" dirty="0" smtClean="0"/>
              <a:t>Dr. Satish Munnolli</a:t>
            </a:r>
          </a:p>
          <a:p>
            <a:r>
              <a:rPr lang="en-US" sz="1100" dirty="0" smtClean="0"/>
              <a:t>Dr. Ojaswini Upasani</a:t>
            </a:r>
          </a:p>
          <a:p>
            <a:r>
              <a:rPr lang="en-US" sz="1100" dirty="0" smtClean="0"/>
              <a:t>Mr. Rajan Chavan</a:t>
            </a:r>
          </a:p>
          <a:p>
            <a:r>
              <a:rPr lang="en-US" sz="1100" dirty="0" smtClean="0"/>
              <a:t>Mr. Shyam Chavan</a:t>
            </a:r>
          </a:p>
          <a:p>
            <a:r>
              <a:rPr lang="en-US" sz="1100" dirty="0" smtClean="0"/>
              <a:t>Mr. Uday Dandekar</a:t>
            </a:r>
          </a:p>
          <a:p>
            <a:r>
              <a:rPr lang="en-US" sz="1100" dirty="0" smtClean="0"/>
              <a:t>Mr. </a:t>
            </a:r>
            <a:r>
              <a:rPr lang="en-US" sz="1100" dirty="0"/>
              <a:t>Prasad Kanvinde</a:t>
            </a:r>
            <a:endParaRPr lang="en-US" sz="1100" dirty="0" smtClean="0"/>
          </a:p>
          <a:p>
            <a:r>
              <a:rPr lang="en-US" sz="1100" dirty="0" smtClean="0"/>
              <a:t>Mr. </a:t>
            </a:r>
            <a:r>
              <a:rPr lang="en-US" sz="1100" dirty="0" err="1" smtClean="0"/>
              <a:t>Hrishikesh</a:t>
            </a:r>
            <a:r>
              <a:rPr lang="en-US" sz="1100" dirty="0" smtClean="0"/>
              <a:t> </a:t>
            </a:r>
            <a:r>
              <a:rPr lang="en-US" sz="1100" dirty="0" err="1" smtClean="0"/>
              <a:t>Kelkar</a:t>
            </a:r>
            <a:endParaRPr lang="en-US" sz="1100" dirty="0" smtClean="0"/>
          </a:p>
          <a:p>
            <a:r>
              <a:rPr lang="en-US" sz="1100" dirty="0" smtClean="0"/>
              <a:t>Mr. </a:t>
            </a:r>
            <a:r>
              <a:rPr lang="en-US" sz="1100" dirty="0" err="1" smtClean="0"/>
              <a:t>Hemant</a:t>
            </a:r>
            <a:r>
              <a:rPr lang="en-US" sz="1100" dirty="0" smtClean="0"/>
              <a:t> </a:t>
            </a:r>
            <a:r>
              <a:rPr lang="en-US" sz="1100" dirty="0" err="1" smtClean="0"/>
              <a:t>Mhatre</a:t>
            </a:r>
            <a:endParaRPr lang="en-US" sz="1100" dirty="0" smtClean="0"/>
          </a:p>
          <a:p>
            <a:r>
              <a:rPr lang="en-US" sz="1100" dirty="0" smtClean="0"/>
              <a:t>Mr. Arjun Patole</a:t>
            </a:r>
          </a:p>
          <a:p>
            <a:r>
              <a:rPr lang="en-US" sz="1100" dirty="0" smtClean="0"/>
              <a:t>Mrs. Shraddha Deshmukh</a:t>
            </a:r>
          </a:p>
          <a:p>
            <a:r>
              <a:rPr lang="en-US" sz="1100" dirty="0" smtClean="0"/>
              <a:t>Mrs. </a:t>
            </a:r>
            <a:r>
              <a:rPr lang="en-US" sz="1100" dirty="0" err="1" smtClean="0"/>
              <a:t>Kanchana</a:t>
            </a:r>
            <a:r>
              <a:rPr lang="en-US" sz="1100" dirty="0"/>
              <a:t> </a:t>
            </a:r>
            <a:r>
              <a:rPr lang="en-US" sz="1100" dirty="0" err="1"/>
              <a:t>Gopalkrishnan</a:t>
            </a:r>
            <a:r>
              <a:rPr lang="en-US" sz="1100" dirty="0"/>
              <a:t> </a:t>
            </a:r>
          </a:p>
        </p:txBody>
      </p:sp>
      <p:grpSp>
        <p:nvGrpSpPr>
          <p:cNvPr id="4" name="Group 3"/>
          <p:cNvGrpSpPr/>
          <p:nvPr/>
        </p:nvGrpSpPr>
        <p:grpSpPr>
          <a:xfrm>
            <a:off x="2110839" y="136500"/>
            <a:ext cx="1118261" cy="6657441"/>
            <a:chOff x="2110839" y="136500"/>
            <a:chExt cx="1118261" cy="6657441"/>
          </a:xfrm>
        </p:grpSpPr>
        <p:pic>
          <p:nvPicPr>
            <p:cNvPr id="2" name="Picture 1"/>
            <p:cNvPicPr>
              <a:picLocks noChangeAspect="1"/>
            </p:cNvPicPr>
            <p:nvPr/>
          </p:nvPicPr>
          <p:blipFill rotWithShape="1">
            <a:blip r:embed="rId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25229" b="8837"/>
            <a:stretch/>
          </p:blipFill>
          <p:spPr>
            <a:xfrm flipH="1">
              <a:off x="2110839" y="136500"/>
              <a:ext cx="1118261" cy="1444716"/>
            </a:xfrm>
            <a:prstGeom prst="rect">
              <a:avLst/>
            </a:prstGeom>
          </p:spPr>
        </p:pic>
        <p:pic>
          <p:nvPicPr>
            <p:cNvPr id="32" name="Picture 31"/>
            <p:cNvPicPr>
              <a:picLocks noChangeAspect="1"/>
            </p:cNvPicPr>
            <p:nvPr/>
          </p:nvPicPr>
          <p:blipFill rotWithShape="1">
            <a:blip r:embed="rId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25229" b="8837"/>
            <a:stretch/>
          </p:blipFill>
          <p:spPr>
            <a:xfrm flipH="1">
              <a:off x="2110839" y="1585348"/>
              <a:ext cx="1118261" cy="1444716"/>
            </a:xfrm>
            <a:prstGeom prst="rect">
              <a:avLst/>
            </a:prstGeom>
          </p:spPr>
        </p:pic>
        <p:pic>
          <p:nvPicPr>
            <p:cNvPr id="33" name="Picture 32"/>
            <p:cNvPicPr>
              <a:picLocks noChangeAspect="1"/>
            </p:cNvPicPr>
            <p:nvPr/>
          </p:nvPicPr>
          <p:blipFill rotWithShape="1">
            <a:blip r:embed="rId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25229" b="8837"/>
            <a:stretch/>
          </p:blipFill>
          <p:spPr>
            <a:xfrm flipH="1">
              <a:off x="2110839" y="3039872"/>
              <a:ext cx="1118261" cy="1444716"/>
            </a:xfrm>
            <a:prstGeom prst="rect">
              <a:avLst/>
            </a:prstGeom>
          </p:spPr>
        </p:pic>
        <p:pic>
          <p:nvPicPr>
            <p:cNvPr id="34" name="Picture 33"/>
            <p:cNvPicPr>
              <a:picLocks noChangeAspect="1"/>
            </p:cNvPicPr>
            <p:nvPr/>
          </p:nvPicPr>
          <p:blipFill rotWithShape="1">
            <a:blip r:embed="rId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25229" b="8837"/>
            <a:stretch/>
          </p:blipFill>
          <p:spPr>
            <a:xfrm flipH="1">
              <a:off x="2110839" y="4491038"/>
              <a:ext cx="1118261" cy="1444716"/>
            </a:xfrm>
            <a:prstGeom prst="rect">
              <a:avLst/>
            </a:prstGeom>
          </p:spPr>
        </p:pic>
        <p:pic>
          <p:nvPicPr>
            <p:cNvPr id="36" name="Picture 35"/>
            <p:cNvPicPr>
              <a:picLocks noChangeAspect="1"/>
            </p:cNvPicPr>
            <p:nvPr/>
          </p:nvPicPr>
          <p:blipFill rotWithShape="1">
            <a:blip r:embed="rId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25229" b="48063"/>
            <a:stretch/>
          </p:blipFill>
          <p:spPr>
            <a:xfrm flipH="1">
              <a:off x="2110839" y="5970868"/>
              <a:ext cx="1118261" cy="823073"/>
            </a:xfrm>
            <a:prstGeom prst="rect">
              <a:avLst/>
            </a:prstGeom>
          </p:spPr>
        </p:pic>
      </p:gr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70266" y="122776"/>
            <a:ext cx="460479" cy="558444"/>
          </a:xfrm>
          <a:prstGeom prst="rect">
            <a:avLst/>
          </a:prstGeom>
        </p:spPr>
      </p:pic>
    </p:spTree>
    <p:extLst>
      <p:ext uri="{BB962C8B-B14F-4D97-AF65-F5344CB8AC3E}">
        <p14:creationId xmlns:p14="http://schemas.microsoft.com/office/powerpoint/2010/main" val="4050980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b="1818"/>
          <a:stretch/>
        </p:blipFill>
        <p:spPr>
          <a:xfrm flipH="1">
            <a:off x="0" y="0"/>
            <a:ext cx="9906000" cy="6834574"/>
          </a:xfrm>
          <a:prstGeom prst="rect">
            <a:avLst/>
          </a:prstGeom>
          <a:effectLst>
            <a:softEdge rad="317500"/>
          </a:effectLst>
        </p:spPr>
      </p:pic>
      <p:sp>
        <p:nvSpPr>
          <p:cNvPr id="10" name="Rectangle 9"/>
          <p:cNvSpPr/>
          <p:nvPr/>
        </p:nvSpPr>
        <p:spPr>
          <a:xfrm>
            <a:off x="6525790" y="3987472"/>
            <a:ext cx="2928148" cy="808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3496468" y="4781550"/>
            <a:ext cx="3094259" cy="897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object 7"/>
          <p:cNvSpPr txBox="1"/>
          <p:nvPr/>
        </p:nvSpPr>
        <p:spPr>
          <a:xfrm>
            <a:off x="6852257" y="76200"/>
            <a:ext cx="3000375"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spc="-10" dirty="0" smtClean="0">
                <a:solidFill>
                  <a:schemeClr val="bg1"/>
                </a:solidFill>
                <a:latin typeface="Calibri"/>
                <a:cs typeface="Calibri"/>
              </a:rPr>
              <a:t>Regi</a:t>
            </a:r>
            <a:r>
              <a:rPr sz="1100" b="1" spc="-5" dirty="0" smtClean="0">
                <a:solidFill>
                  <a:schemeClr val="bg1"/>
                </a:solidFill>
                <a:latin typeface="Calibri"/>
                <a:cs typeface="Calibri"/>
              </a:rPr>
              <a:t>st</a:t>
            </a:r>
            <a:r>
              <a:rPr sz="1100" b="1" dirty="0" smtClean="0">
                <a:solidFill>
                  <a:schemeClr val="bg1"/>
                </a:solidFill>
                <a:latin typeface="Calibri"/>
                <a:cs typeface="Calibri"/>
              </a:rPr>
              <a:t>r</a:t>
            </a:r>
            <a:r>
              <a:rPr sz="1100" b="1" spc="-5" dirty="0" smtClean="0">
                <a:solidFill>
                  <a:schemeClr val="bg1"/>
                </a:solidFill>
                <a:latin typeface="Calibri"/>
                <a:cs typeface="Calibri"/>
              </a:rPr>
              <a:t>ation</a:t>
            </a:r>
            <a:endParaRPr sz="1100" dirty="0">
              <a:solidFill>
                <a:schemeClr val="bg1"/>
              </a:solidFill>
              <a:latin typeface="Calibri"/>
              <a:cs typeface="Calibri"/>
            </a:endParaRPr>
          </a:p>
        </p:txBody>
      </p:sp>
      <p:sp>
        <p:nvSpPr>
          <p:cNvPr id="45" name="object 8"/>
          <p:cNvSpPr txBox="1">
            <a:spLocks noChangeArrowheads="1"/>
          </p:cNvSpPr>
          <p:nvPr/>
        </p:nvSpPr>
        <p:spPr bwMode="auto">
          <a:xfrm>
            <a:off x="6880834" y="342900"/>
            <a:ext cx="2937672" cy="1077218"/>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altLang="en-US" sz="1000" dirty="0"/>
              <a:t>Payment</a:t>
            </a:r>
            <a:r>
              <a:rPr lang="en-US" altLang="en-US" sz="1000" dirty="0">
                <a:latin typeface="Times New Roman" pitchFamily="18" charset="0"/>
                <a:cs typeface="Times New Roman" pitchFamily="18" charset="0"/>
              </a:rPr>
              <a:t> </a:t>
            </a:r>
            <a:r>
              <a:rPr lang="en-US" altLang="en-US" sz="1000" dirty="0"/>
              <a:t>of</a:t>
            </a:r>
            <a:r>
              <a:rPr lang="en-US" altLang="en-US" sz="1000" dirty="0">
                <a:latin typeface="Times New Roman" pitchFamily="18" charset="0"/>
                <a:cs typeface="Times New Roman" pitchFamily="18" charset="0"/>
              </a:rPr>
              <a:t> </a:t>
            </a:r>
            <a:r>
              <a:rPr lang="en-US" altLang="en-US" sz="1000" dirty="0"/>
              <a:t>Fees</a:t>
            </a:r>
            <a:r>
              <a:rPr lang="en-US" altLang="en-US" sz="1000" dirty="0">
                <a:latin typeface="Times New Roman" pitchFamily="18" charset="0"/>
                <a:cs typeface="Times New Roman" pitchFamily="18" charset="0"/>
              </a:rPr>
              <a:t> </a:t>
            </a:r>
            <a:r>
              <a:rPr lang="en-US" altLang="en-US" sz="1000" dirty="0"/>
              <a:t>must</a:t>
            </a:r>
            <a:r>
              <a:rPr lang="en-US" altLang="en-US" sz="1000" dirty="0">
                <a:latin typeface="Times New Roman" pitchFamily="18" charset="0"/>
                <a:cs typeface="Times New Roman" pitchFamily="18" charset="0"/>
              </a:rPr>
              <a:t> </a:t>
            </a:r>
            <a:r>
              <a:rPr lang="en-US" altLang="en-US" sz="1000" dirty="0"/>
              <a:t>accompany</a:t>
            </a:r>
            <a:r>
              <a:rPr lang="en-US" altLang="en-US" sz="1000" dirty="0">
                <a:latin typeface="Times New Roman" pitchFamily="18" charset="0"/>
                <a:cs typeface="Times New Roman" pitchFamily="18" charset="0"/>
              </a:rPr>
              <a:t> </a:t>
            </a:r>
            <a:r>
              <a:rPr lang="en-US" altLang="en-US" sz="1000" dirty="0"/>
              <a:t>the</a:t>
            </a:r>
            <a:r>
              <a:rPr lang="en-US" altLang="en-US" sz="1000" dirty="0">
                <a:latin typeface="Times New Roman" pitchFamily="18" charset="0"/>
                <a:cs typeface="Times New Roman" pitchFamily="18" charset="0"/>
              </a:rPr>
              <a:t> </a:t>
            </a:r>
            <a:r>
              <a:rPr lang="en-US" altLang="en-US" sz="1000" dirty="0"/>
              <a:t>Registration</a:t>
            </a:r>
            <a:r>
              <a:rPr lang="en-US" altLang="en-US" sz="1000" dirty="0">
                <a:latin typeface="Times New Roman" pitchFamily="18" charset="0"/>
                <a:cs typeface="Times New Roman" pitchFamily="18" charset="0"/>
              </a:rPr>
              <a:t> </a:t>
            </a:r>
            <a:r>
              <a:rPr lang="en-US" altLang="en-US" sz="1000" dirty="0"/>
              <a:t>Form.</a:t>
            </a:r>
            <a:r>
              <a:rPr lang="en-US" altLang="en-US" sz="1000" dirty="0">
                <a:latin typeface="Times New Roman" pitchFamily="18" charset="0"/>
                <a:cs typeface="Times New Roman" pitchFamily="18" charset="0"/>
              </a:rPr>
              <a:t> </a:t>
            </a:r>
            <a:r>
              <a:rPr lang="en-US" altLang="en-US" sz="1000" dirty="0"/>
              <a:t>Your</a:t>
            </a:r>
            <a:r>
              <a:rPr lang="en-US" altLang="en-US" sz="1000" dirty="0">
                <a:latin typeface="Times New Roman" pitchFamily="18" charset="0"/>
                <a:cs typeface="Times New Roman" pitchFamily="18" charset="0"/>
              </a:rPr>
              <a:t> </a:t>
            </a:r>
            <a:r>
              <a:rPr lang="en-US" altLang="en-US" sz="1000" dirty="0"/>
              <a:t>registration</a:t>
            </a:r>
            <a:r>
              <a:rPr lang="en-US" altLang="en-US" sz="1000" dirty="0">
                <a:latin typeface="Times New Roman" pitchFamily="18" charset="0"/>
                <a:cs typeface="Times New Roman" pitchFamily="18" charset="0"/>
              </a:rPr>
              <a:t> </a:t>
            </a:r>
            <a:r>
              <a:rPr lang="en-US" altLang="en-US" sz="1000" dirty="0"/>
              <a:t>WILL</a:t>
            </a:r>
            <a:r>
              <a:rPr lang="en-US" altLang="en-US" sz="1000" dirty="0">
                <a:latin typeface="Times New Roman" pitchFamily="18" charset="0"/>
                <a:cs typeface="Times New Roman" pitchFamily="18" charset="0"/>
              </a:rPr>
              <a:t> </a:t>
            </a:r>
            <a:r>
              <a:rPr lang="en-US" altLang="en-US" sz="1000" dirty="0"/>
              <a:t>NOT</a:t>
            </a:r>
            <a:r>
              <a:rPr lang="en-US" altLang="en-US" sz="1000" dirty="0">
                <a:latin typeface="Times New Roman" pitchFamily="18" charset="0"/>
                <a:cs typeface="Times New Roman" pitchFamily="18" charset="0"/>
              </a:rPr>
              <a:t> </a:t>
            </a:r>
            <a:r>
              <a:rPr lang="en-US" altLang="en-US" sz="1000" dirty="0"/>
              <a:t>be</a:t>
            </a:r>
            <a:r>
              <a:rPr lang="en-US" altLang="en-US" sz="1000" dirty="0">
                <a:latin typeface="Times New Roman" pitchFamily="18" charset="0"/>
                <a:cs typeface="Times New Roman" pitchFamily="18" charset="0"/>
              </a:rPr>
              <a:t> </a:t>
            </a:r>
            <a:r>
              <a:rPr lang="en-US" altLang="en-US" sz="1000" dirty="0"/>
              <a:t>confirmed</a:t>
            </a:r>
            <a:r>
              <a:rPr lang="en-US" altLang="en-US" sz="1000" dirty="0">
                <a:latin typeface="Times New Roman" pitchFamily="18" charset="0"/>
                <a:cs typeface="Times New Roman" pitchFamily="18" charset="0"/>
              </a:rPr>
              <a:t> </a:t>
            </a:r>
            <a:r>
              <a:rPr lang="en-US" altLang="en-US" sz="1000" dirty="0"/>
              <a:t>until</a:t>
            </a:r>
            <a:r>
              <a:rPr lang="en-US" altLang="en-US" sz="1000" dirty="0">
                <a:latin typeface="Times New Roman" pitchFamily="18" charset="0"/>
                <a:cs typeface="Times New Roman" pitchFamily="18" charset="0"/>
              </a:rPr>
              <a:t> </a:t>
            </a:r>
            <a:r>
              <a:rPr lang="en-US" altLang="en-US" sz="1000" dirty="0"/>
              <a:t>payment</a:t>
            </a:r>
            <a:r>
              <a:rPr lang="en-US" altLang="en-US" sz="1000" dirty="0">
                <a:latin typeface="Times New Roman" pitchFamily="18" charset="0"/>
                <a:cs typeface="Times New Roman" pitchFamily="18" charset="0"/>
              </a:rPr>
              <a:t> </a:t>
            </a:r>
            <a:r>
              <a:rPr lang="en-US" altLang="en-US" sz="1000" dirty="0"/>
              <a:t>is</a:t>
            </a:r>
            <a:r>
              <a:rPr lang="en-US" altLang="en-US" sz="1000" dirty="0">
                <a:latin typeface="Times New Roman" pitchFamily="18" charset="0"/>
                <a:cs typeface="Times New Roman" pitchFamily="18" charset="0"/>
              </a:rPr>
              <a:t> </a:t>
            </a:r>
            <a:r>
              <a:rPr lang="en-US" altLang="en-US" sz="1000" dirty="0"/>
              <a:t>received</a:t>
            </a:r>
            <a:r>
              <a:rPr lang="en-US" altLang="en-US" sz="1000" dirty="0">
                <a:latin typeface="Times New Roman" pitchFamily="18" charset="0"/>
                <a:cs typeface="Times New Roman" pitchFamily="18" charset="0"/>
              </a:rPr>
              <a:t> </a:t>
            </a:r>
            <a:r>
              <a:rPr lang="en-US" altLang="en-US" sz="1000" dirty="0"/>
              <a:t>in</a:t>
            </a:r>
            <a:r>
              <a:rPr lang="en-US" altLang="en-US" sz="1000" dirty="0">
                <a:latin typeface="Times New Roman" pitchFamily="18" charset="0"/>
                <a:cs typeface="Times New Roman" pitchFamily="18" charset="0"/>
              </a:rPr>
              <a:t> </a:t>
            </a:r>
            <a:r>
              <a:rPr lang="en-US" altLang="en-US" sz="1000" dirty="0"/>
              <a:t>full.</a:t>
            </a:r>
            <a:r>
              <a:rPr lang="en-US" altLang="en-US" sz="1000" dirty="0">
                <a:latin typeface="Times New Roman" pitchFamily="18" charset="0"/>
                <a:cs typeface="Times New Roman" pitchFamily="18" charset="0"/>
              </a:rPr>
              <a:t> </a:t>
            </a:r>
            <a:r>
              <a:rPr lang="en-US" altLang="en-US" sz="1000" dirty="0"/>
              <a:t>Payment</a:t>
            </a:r>
            <a:r>
              <a:rPr lang="en-US" altLang="en-US" sz="1000" dirty="0">
                <a:latin typeface="Times New Roman" pitchFamily="18" charset="0"/>
                <a:cs typeface="Times New Roman" pitchFamily="18" charset="0"/>
              </a:rPr>
              <a:t> </a:t>
            </a:r>
            <a:r>
              <a:rPr lang="en-US" altLang="en-US" sz="1000" dirty="0"/>
              <a:t>must</a:t>
            </a:r>
            <a:r>
              <a:rPr lang="en-US" altLang="en-US" sz="1000" dirty="0">
                <a:latin typeface="Times New Roman" pitchFamily="18" charset="0"/>
                <a:cs typeface="Times New Roman" pitchFamily="18" charset="0"/>
              </a:rPr>
              <a:t> </a:t>
            </a:r>
            <a:r>
              <a:rPr lang="en-US" altLang="en-US" sz="1000" dirty="0"/>
              <a:t>be</a:t>
            </a:r>
            <a:r>
              <a:rPr lang="en-US" altLang="en-US" sz="1000" dirty="0">
                <a:latin typeface="Times New Roman" pitchFamily="18" charset="0"/>
                <a:cs typeface="Times New Roman" pitchFamily="18" charset="0"/>
              </a:rPr>
              <a:t> </a:t>
            </a:r>
            <a:r>
              <a:rPr lang="en-US" altLang="en-US" sz="1000" dirty="0"/>
              <a:t>made</a:t>
            </a:r>
            <a:r>
              <a:rPr lang="en-US" altLang="en-US" sz="1000" dirty="0">
                <a:latin typeface="Times New Roman" pitchFamily="18" charset="0"/>
                <a:cs typeface="Times New Roman" pitchFamily="18" charset="0"/>
              </a:rPr>
              <a:t> </a:t>
            </a:r>
            <a:r>
              <a:rPr lang="en-US" altLang="en-US" sz="1000" dirty="0"/>
              <a:t>in</a:t>
            </a:r>
            <a:r>
              <a:rPr lang="en-US" altLang="en-US" sz="1000" dirty="0">
                <a:latin typeface="Times New Roman" pitchFamily="18" charset="0"/>
                <a:cs typeface="Times New Roman" pitchFamily="18" charset="0"/>
              </a:rPr>
              <a:t> </a:t>
            </a:r>
            <a:r>
              <a:rPr lang="en-US" altLang="en-US" sz="1000" dirty="0"/>
              <a:t>Indian</a:t>
            </a:r>
            <a:r>
              <a:rPr lang="en-US" altLang="en-US" sz="1000" dirty="0">
                <a:latin typeface="Times New Roman" pitchFamily="18" charset="0"/>
                <a:cs typeface="Times New Roman" pitchFamily="18" charset="0"/>
              </a:rPr>
              <a:t> </a:t>
            </a:r>
            <a:r>
              <a:rPr lang="en-US" altLang="en-US" sz="1000" dirty="0"/>
              <a:t>Rupees.</a:t>
            </a:r>
            <a:r>
              <a:rPr lang="en-US" altLang="en-US" sz="1000" dirty="0">
                <a:latin typeface="Times New Roman" pitchFamily="18" charset="0"/>
                <a:cs typeface="Times New Roman" pitchFamily="18" charset="0"/>
              </a:rPr>
              <a:t> </a:t>
            </a:r>
            <a:r>
              <a:rPr lang="en-US" altLang="en-US" sz="1000" dirty="0"/>
              <a:t>Bank</a:t>
            </a:r>
            <a:r>
              <a:rPr lang="en-US" altLang="en-US" sz="1000" dirty="0">
                <a:latin typeface="Times New Roman" pitchFamily="18" charset="0"/>
                <a:cs typeface="Times New Roman" pitchFamily="18" charset="0"/>
              </a:rPr>
              <a:t> </a:t>
            </a:r>
            <a:r>
              <a:rPr lang="en-US" altLang="en-US" sz="1000" dirty="0" smtClean="0"/>
              <a:t>charges,</a:t>
            </a:r>
            <a:r>
              <a:rPr lang="en-US" altLang="en-US" sz="1000" dirty="0" smtClean="0">
                <a:latin typeface="Times New Roman" pitchFamily="18" charset="0"/>
                <a:cs typeface="Times New Roman" pitchFamily="18" charset="0"/>
              </a:rPr>
              <a:t> </a:t>
            </a:r>
            <a:r>
              <a:rPr lang="en-US" altLang="en-US" sz="1000" dirty="0"/>
              <a:t>if</a:t>
            </a:r>
            <a:r>
              <a:rPr lang="en-US" altLang="en-US" sz="1000" dirty="0">
                <a:latin typeface="Times New Roman" pitchFamily="18" charset="0"/>
                <a:cs typeface="Times New Roman" pitchFamily="18" charset="0"/>
              </a:rPr>
              <a:t> </a:t>
            </a:r>
            <a:r>
              <a:rPr lang="en-US" altLang="en-US" sz="1000" dirty="0" smtClean="0"/>
              <a:t>any,</a:t>
            </a:r>
            <a:r>
              <a:rPr lang="en-US" altLang="en-US" sz="1000" dirty="0" smtClean="0">
                <a:latin typeface="Times New Roman" pitchFamily="18" charset="0"/>
                <a:cs typeface="Times New Roman" pitchFamily="18" charset="0"/>
              </a:rPr>
              <a:t> </a:t>
            </a:r>
            <a:r>
              <a:rPr lang="en-US" altLang="en-US" sz="1000" dirty="0"/>
              <a:t>to</a:t>
            </a:r>
            <a:r>
              <a:rPr lang="en-US" altLang="en-US" sz="1000" dirty="0">
                <a:latin typeface="Times New Roman" pitchFamily="18" charset="0"/>
                <a:cs typeface="Times New Roman" pitchFamily="18" charset="0"/>
              </a:rPr>
              <a:t> </a:t>
            </a:r>
            <a:r>
              <a:rPr lang="en-US" altLang="en-US" sz="1000" dirty="0"/>
              <a:t>be</a:t>
            </a:r>
            <a:r>
              <a:rPr lang="en-US" altLang="en-US" sz="1000" dirty="0">
                <a:latin typeface="Times New Roman" pitchFamily="18" charset="0"/>
                <a:cs typeface="Times New Roman" pitchFamily="18" charset="0"/>
              </a:rPr>
              <a:t> </a:t>
            </a:r>
            <a:r>
              <a:rPr lang="en-US" altLang="en-US" sz="1000" dirty="0"/>
              <a:t>borne</a:t>
            </a:r>
            <a:r>
              <a:rPr lang="en-US" altLang="en-US" sz="1000" dirty="0">
                <a:latin typeface="Times New Roman" pitchFamily="18" charset="0"/>
                <a:cs typeface="Times New Roman" pitchFamily="18" charset="0"/>
              </a:rPr>
              <a:t> </a:t>
            </a:r>
            <a:r>
              <a:rPr lang="en-US" altLang="en-US" sz="1000" dirty="0"/>
              <a:t>by</a:t>
            </a:r>
            <a:r>
              <a:rPr lang="en-US" altLang="en-US" sz="1000" dirty="0">
                <a:latin typeface="Times New Roman" pitchFamily="18" charset="0"/>
                <a:cs typeface="Times New Roman" pitchFamily="18" charset="0"/>
              </a:rPr>
              <a:t> </a:t>
            </a:r>
            <a:r>
              <a:rPr lang="en-US" altLang="en-US" sz="1000" dirty="0"/>
              <a:t>the</a:t>
            </a:r>
            <a:r>
              <a:rPr lang="en-US" altLang="en-US" sz="1000" dirty="0">
                <a:latin typeface="Times New Roman" pitchFamily="18" charset="0"/>
                <a:cs typeface="Times New Roman" pitchFamily="18" charset="0"/>
              </a:rPr>
              <a:t> </a:t>
            </a:r>
            <a:r>
              <a:rPr lang="en-US" altLang="en-US" sz="1000" dirty="0" smtClean="0"/>
              <a:t>applicant.</a:t>
            </a:r>
            <a:r>
              <a:rPr lang="en-US" altLang="en-US" sz="1000" dirty="0">
                <a:latin typeface="Times New Roman" pitchFamily="18" charset="0"/>
                <a:cs typeface="Times New Roman" pitchFamily="18" charset="0"/>
              </a:rPr>
              <a:t> </a:t>
            </a:r>
            <a:r>
              <a:rPr lang="en-US" altLang="en-US" sz="1000" dirty="0" smtClean="0"/>
              <a:t>The</a:t>
            </a:r>
            <a:r>
              <a:rPr lang="en-US" altLang="en-US" sz="1000" dirty="0" smtClean="0">
                <a:latin typeface="Times New Roman" pitchFamily="18" charset="0"/>
                <a:cs typeface="Times New Roman" pitchFamily="18" charset="0"/>
              </a:rPr>
              <a:t> </a:t>
            </a:r>
            <a:r>
              <a:rPr lang="en-US" altLang="en-US" sz="1000" dirty="0"/>
              <a:t>fees</a:t>
            </a:r>
            <a:r>
              <a:rPr lang="en-US" altLang="en-US" sz="1000" dirty="0">
                <a:latin typeface="Times New Roman" pitchFamily="18" charset="0"/>
                <a:cs typeface="Times New Roman" pitchFamily="18" charset="0"/>
              </a:rPr>
              <a:t> </a:t>
            </a:r>
            <a:r>
              <a:rPr lang="en-US" altLang="en-US" sz="1000" dirty="0"/>
              <a:t>are</a:t>
            </a:r>
            <a:r>
              <a:rPr lang="en-US" altLang="en-US" sz="1000" dirty="0">
                <a:latin typeface="Times New Roman" pitchFamily="18" charset="0"/>
                <a:cs typeface="Times New Roman" pitchFamily="18" charset="0"/>
              </a:rPr>
              <a:t> </a:t>
            </a:r>
            <a:r>
              <a:rPr lang="en-US" altLang="en-US" sz="1000" dirty="0"/>
              <a:t>inclusive</a:t>
            </a:r>
            <a:r>
              <a:rPr lang="en-US" altLang="en-US" sz="1000" dirty="0">
                <a:latin typeface="Times New Roman" pitchFamily="18" charset="0"/>
                <a:cs typeface="Times New Roman" pitchFamily="18" charset="0"/>
              </a:rPr>
              <a:t> </a:t>
            </a:r>
            <a:r>
              <a:rPr lang="en-US" altLang="en-US" sz="1000" dirty="0"/>
              <a:t>of</a:t>
            </a:r>
            <a:r>
              <a:rPr lang="en-US" altLang="en-US" sz="1000" dirty="0">
                <a:latin typeface="Times New Roman" pitchFamily="18" charset="0"/>
                <a:cs typeface="Times New Roman" pitchFamily="18" charset="0"/>
              </a:rPr>
              <a:t> </a:t>
            </a:r>
            <a:r>
              <a:rPr lang="en-US" altLang="en-US" sz="1000" dirty="0" smtClean="0"/>
              <a:t>GST. Registration fee is waived off for TMC participants but, filling-in the registration form is a must.  </a:t>
            </a:r>
            <a:r>
              <a:rPr lang="en-US" altLang="en-US" sz="1000" dirty="0" smtClean="0">
                <a:hlinkClick r:id="rId4"/>
              </a:rPr>
              <a:t>For Registration Click Here</a:t>
            </a:r>
            <a:endParaRPr lang="en-US" altLang="en-US" sz="1000" dirty="0"/>
          </a:p>
        </p:txBody>
      </p:sp>
      <p:graphicFrame>
        <p:nvGraphicFramePr>
          <p:cNvPr id="48" name="object 46"/>
          <p:cNvGraphicFramePr>
            <a:graphicFrameLocks noGrp="1"/>
          </p:cNvGraphicFramePr>
          <p:nvPr>
            <p:extLst>
              <p:ext uri="{D42A27DB-BD31-4B8C-83A1-F6EECF244321}">
                <p14:modId xmlns:p14="http://schemas.microsoft.com/office/powerpoint/2010/main" val="1624355325"/>
              </p:ext>
            </p:extLst>
          </p:nvPr>
        </p:nvGraphicFramePr>
        <p:xfrm>
          <a:off x="6898667" y="1577319"/>
          <a:ext cx="3007333" cy="1095839"/>
        </p:xfrm>
        <a:graphic>
          <a:graphicData uri="http://schemas.openxmlformats.org/drawingml/2006/table">
            <a:tbl>
              <a:tblPr/>
              <a:tblGrid>
                <a:gridCol w="1460479"/>
                <a:gridCol w="294316"/>
                <a:gridCol w="1252538"/>
              </a:tblGrid>
              <a:tr h="171784">
                <a:tc>
                  <a:txBody>
                    <a:bodyPr/>
                    <a:lstStyle>
                      <a:lvl1pPr marL="3175"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C00000"/>
                          </a:solidFill>
                          <a:effectLst/>
                          <a:latin typeface="Calibri" panose="020F0502020204030204" pitchFamily="34" charset="0"/>
                          <a:cs typeface="Calibri" panose="020F0502020204030204" pitchFamily="34" charset="0"/>
                        </a:rPr>
                        <a:t>Categories</a:t>
                      </a:r>
                      <a:endParaRPr kumimoji="0" lang="en-US" altLang="en-US" sz="11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60325" indent="4445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60325" marR="0" lvl="0" indent="44450" algn="ctr"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22225"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2225"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C00000"/>
                          </a:solidFill>
                          <a:effectLst/>
                          <a:latin typeface="Calibri" panose="020F0502020204030204" pitchFamily="34" charset="0"/>
                          <a:cs typeface="Calibri" panose="020F0502020204030204" pitchFamily="34" charset="0"/>
                        </a:rPr>
                        <a:t>Registration</a:t>
                      </a:r>
                      <a:r>
                        <a:rPr kumimoji="0" lang="en-US" altLang="en-US" sz="11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a:t>
                      </a:r>
                      <a:r>
                        <a:rPr kumimoji="0" lang="en-US" altLang="en-US" sz="1100" b="1" i="0" u="none" strike="noStrike" cap="none" normalizeH="0" baseline="0" dirty="0" smtClean="0">
                          <a:ln>
                            <a:noFill/>
                          </a:ln>
                          <a:solidFill>
                            <a:srgbClr val="C00000"/>
                          </a:solidFill>
                          <a:effectLst/>
                          <a:latin typeface="Calibri" panose="020F0502020204030204" pitchFamily="34" charset="0"/>
                          <a:cs typeface="Calibri" panose="020F0502020204030204" pitchFamily="34" charset="0"/>
                        </a:rPr>
                        <a:t>Fees</a:t>
                      </a:r>
                      <a:r>
                        <a:rPr kumimoji="0" lang="en-US" altLang="en-US" sz="1100" b="1" i="0" u="none" strike="noStrike" cap="none" normalizeH="0" baseline="0" dirty="0" smtClean="0">
                          <a:ln>
                            <a:noFill/>
                          </a:ln>
                          <a:solidFill>
                            <a:srgbClr val="C00000"/>
                          </a:solidFill>
                          <a:effectLst/>
                          <a:latin typeface="Times New Roman" panose="02020603050405020304" pitchFamily="18" charset="0"/>
                          <a:cs typeface="Times New Roman" panose="02020603050405020304" pitchFamily="18" charset="0"/>
                        </a:rPr>
                        <a:t> </a:t>
                      </a:r>
                      <a:endParaRPr kumimoji="0" lang="en-US" altLang="en-US" sz="11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341567">
                <a:tc>
                  <a:txBody>
                    <a:bodyPr/>
                    <a:lstStyle>
                      <a:lvl1pPr marL="3175"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Professionals,</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Academic</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&amp;</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Organizations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2065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065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1430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INR</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1000</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273254">
                <a:tc>
                  <a:txBody>
                    <a:bodyPr/>
                    <a:lstStyle>
                      <a:lvl1pPr marL="3175"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Corporates/Industries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2065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065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1430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INR</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2000</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r h="309234">
                <a:tc>
                  <a:txBody>
                    <a:bodyPr/>
                    <a:lstStyle>
                      <a:lvl1pPr marL="3175"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Students</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2065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065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114300" eaLnBrk="0" hangingPunct="0">
                        <a:spcBef>
                          <a:spcPct val="20000"/>
                        </a:spcBef>
                        <a:defRPr sz="1600">
                          <a:solidFill>
                            <a:schemeClr val="tx1"/>
                          </a:solidFill>
                          <a:latin typeface="Calibri" panose="020F0502020204030204" pitchFamily="34" charset="0"/>
                        </a:defRPr>
                      </a:lvl1pPr>
                      <a:lvl2pPr marL="742950" indent="-285750" eaLnBrk="0" hangingPunct="0">
                        <a:spcBef>
                          <a:spcPct val="20000"/>
                        </a:spcBef>
                        <a:defRPr sz="1600">
                          <a:solidFill>
                            <a:schemeClr val="tx1"/>
                          </a:solidFill>
                          <a:latin typeface="Calibri" panose="020F0502020204030204" pitchFamily="34" charset="0"/>
                        </a:defRPr>
                      </a:lvl2pPr>
                      <a:lvl3pPr marL="1143000" indent="-228600" eaLnBrk="0" hangingPunct="0">
                        <a:spcBef>
                          <a:spcPct val="20000"/>
                        </a:spcBef>
                        <a:defRPr sz="1600">
                          <a:solidFill>
                            <a:schemeClr val="tx1"/>
                          </a:solidFill>
                          <a:latin typeface="Calibri" panose="020F0502020204030204" pitchFamily="34" charset="0"/>
                        </a:defRPr>
                      </a:lvl3pPr>
                      <a:lvl4pPr marL="1600200" indent="-228600" eaLnBrk="0" hangingPunct="0">
                        <a:spcBef>
                          <a:spcPct val="20000"/>
                        </a:spcBef>
                        <a:defRPr sz="1600">
                          <a:solidFill>
                            <a:schemeClr val="tx1"/>
                          </a:solidFill>
                          <a:latin typeface="Calibri" panose="020F0502020204030204" pitchFamily="34" charset="0"/>
                        </a:defRPr>
                      </a:lvl4pPr>
                      <a:lvl5pPr marL="2057400" indent="-228600" eaLnBrk="0" hangingPunct="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1430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INR</a:t>
                      </a:r>
                      <a:r>
                        <a:rPr kumimoji="0" lang="en-US" altLang="en-US"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500</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r>
            </a:tbl>
          </a:graphicData>
        </a:graphic>
      </p:graphicFrame>
      <p:sp>
        <p:nvSpPr>
          <p:cNvPr id="50" name="object 9"/>
          <p:cNvSpPr txBox="1"/>
          <p:nvPr/>
        </p:nvSpPr>
        <p:spPr>
          <a:xfrm>
            <a:off x="6852257" y="2819400"/>
            <a:ext cx="2936875"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spc="-10" dirty="0">
                <a:solidFill>
                  <a:schemeClr val="bg1"/>
                </a:solidFill>
                <a:latin typeface="Calibri"/>
                <a:cs typeface="Calibri"/>
              </a:rPr>
              <a:t>Bank</a:t>
            </a:r>
            <a:r>
              <a:rPr sz="1100" b="1" spc="-35" dirty="0">
                <a:solidFill>
                  <a:schemeClr val="bg1"/>
                </a:solidFill>
                <a:latin typeface="Times New Roman"/>
                <a:cs typeface="Times New Roman"/>
              </a:rPr>
              <a:t> </a:t>
            </a:r>
            <a:r>
              <a:rPr sz="1100" b="1" spc="-15" dirty="0" smtClean="0">
                <a:solidFill>
                  <a:schemeClr val="bg1"/>
                </a:solidFill>
                <a:latin typeface="Calibri"/>
                <a:cs typeface="Calibri"/>
              </a:rPr>
              <a:t>D</a:t>
            </a:r>
            <a:r>
              <a:rPr sz="1100" b="1" spc="-5" dirty="0" smtClean="0">
                <a:solidFill>
                  <a:schemeClr val="bg1"/>
                </a:solidFill>
                <a:latin typeface="Calibri"/>
                <a:cs typeface="Calibri"/>
              </a:rPr>
              <a:t>etai</a:t>
            </a:r>
            <a:r>
              <a:rPr sz="1100" b="1" spc="-15" dirty="0" smtClean="0">
                <a:solidFill>
                  <a:schemeClr val="bg1"/>
                </a:solidFill>
                <a:latin typeface="Calibri"/>
                <a:cs typeface="Calibri"/>
              </a:rPr>
              <a:t>l</a:t>
            </a:r>
            <a:r>
              <a:rPr sz="1100" b="1" spc="-5" dirty="0" smtClean="0">
                <a:solidFill>
                  <a:schemeClr val="bg1"/>
                </a:solidFill>
                <a:latin typeface="Calibri"/>
                <a:cs typeface="Calibri"/>
              </a:rPr>
              <a:t>s</a:t>
            </a:r>
            <a:r>
              <a:rPr lang="en-IN" sz="1100" b="1" spc="-5" dirty="0" smtClean="0">
                <a:solidFill>
                  <a:schemeClr val="bg1"/>
                </a:solidFill>
                <a:latin typeface="Calibri"/>
                <a:cs typeface="Calibri"/>
              </a:rPr>
              <a:t> (NEFT)</a:t>
            </a:r>
            <a:endParaRPr sz="1100" dirty="0">
              <a:solidFill>
                <a:schemeClr val="bg1"/>
              </a:solidFill>
              <a:latin typeface="Calibri"/>
              <a:cs typeface="Calibri"/>
            </a:endParaRPr>
          </a:p>
        </p:txBody>
      </p:sp>
      <p:sp>
        <p:nvSpPr>
          <p:cNvPr id="51" name="object 10"/>
          <p:cNvSpPr txBox="1">
            <a:spLocks noChangeArrowheads="1"/>
          </p:cNvSpPr>
          <p:nvPr/>
        </p:nvSpPr>
        <p:spPr bwMode="auto">
          <a:xfrm>
            <a:off x="6852258" y="3115270"/>
            <a:ext cx="2936874" cy="923330"/>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n-US" sz="1000" dirty="0">
                <a:latin typeface="+mj-lt"/>
              </a:rPr>
              <a:t>Account</a:t>
            </a:r>
            <a:r>
              <a:rPr lang="en-US" altLang="en-US" sz="1000" dirty="0">
                <a:latin typeface="+mj-lt"/>
                <a:cs typeface="Times New Roman" pitchFamily="18" charset="0"/>
              </a:rPr>
              <a:t> </a:t>
            </a:r>
            <a:r>
              <a:rPr lang="en-US" altLang="en-US" sz="1000" dirty="0">
                <a:latin typeface="+mj-lt"/>
              </a:rPr>
              <a:t>Name:</a:t>
            </a:r>
            <a:r>
              <a:rPr lang="en-US" altLang="en-US" sz="1000" dirty="0">
                <a:latin typeface="+mj-lt"/>
                <a:cs typeface="Times New Roman" pitchFamily="18" charset="0"/>
              </a:rPr>
              <a:t> </a:t>
            </a:r>
            <a:r>
              <a:rPr lang="en-US" altLang="en-US" sz="1000" dirty="0" smtClean="0">
                <a:latin typeface="+mj-lt"/>
              </a:rPr>
              <a:t>TATA MEMORIAL CENTRE-ACTREC</a:t>
            </a:r>
            <a:endParaRPr lang="en-US" altLang="en-US" sz="1000" dirty="0">
              <a:latin typeface="+mj-lt"/>
            </a:endParaRPr>
          </a:p>
          <a:p>
            <a:pPr eaLnBrk="1" hangingPunct="1"/>
            <a:r>
              <a:rPr lang="en-US" altLang="en-US" sz="1000" dirty="0">
                <a:latin typeface="+mj-lt"/>
              </a:rPr>
              <a:t>Bank</a:t>
            </a:r>
            <a:r>
              <a:rPr lang="en-US" altLang="en-US" sz="1000" dirty="0">
                <a:latin typeface="+mj-lt"/>
                <a:cs typeface="Times New Roman" pitchFamily="18" charset="0"/>
              </a:rPr>
              <a:t> </a:t>
            </a:r>
            <a:r>
              <a:rPr lang="en-US" altLang="en-US" sz="1000" dirty="0">
                <a:latin typeface="+mj-lt"/>
              </a:rPr>
              <a:t>Account</a:t>
            </a:r>
            <a:r>
              <a:rPr lang="en-US" altLang="en-US" sz="1000" dirty="0">
                <a:latin typeface="+mj-lt"/>
                <a:cs typeface="Times New Roman" pitchFamily="18" charset="0"/>
              </a:rPr>
              <a:t> </a:t>
            </a:r>
            <a:r>
              <a:rPr lang="en-US" altLang="en-US" sz="1000" dirty="0">
                <a:latin typeface="+mj-lt"/>
              </a:rPr>
              <a:t>Number:</a:t>
            </a:r>
            <a:r>
              <a:rPr lang="en-US" altLang="en-US" sz="1000" dirty="0">
                <a:latin typeface="+mj-lt"/>
                <a:cs typeface="Times New Roman" pitchFamily="18" charset="0"/>
              </a:rPr>
              <a:t> </a:t>
            </a:r>
            <a:r>
              <a:rPr lang="en-US" altLang="en-US" sz="1000" b="1" dirty="0" smtClean="0">
                <a:latin typeface="+mj-lt"/>
              </a:rPr>
              <a:t>1797305746 (Current Account)</a:t>
            </a:r>
            <a:endParaRPr lang="en-US" altLang="en-US" sz="1000" b="1" dirty="0">
              <a:latin typeface="+mj-lt"/>
            </a:endParaRPr>
          </a:p>
          <a:p>
            <a:pPr eaLnBrk="1" hangingPunct="1"/>
            <a:r>
              <a:rPr lang="en-US" altLang="en-US" sz="1000" dirty="0">
                <a:latin typeface="+mj-lt"/>
              </a:rPr>
              <a:t>Bank</a:t>
            </a:r>
            <a:r>
              <a:rPr lang="en-US" altLang="en-US" sz="1000" dirty="0">
                <a:latin typeface="+mj-lt"/>
                <a:cs typeface="Times New Roman" pitchFamily="18" charset="0"/>
              </a:rPr>
              <a:t> </a:t>
            </a:r>
            <a:r>
              <a:rPr lang="en-US" altLang="en-US" sz="1000" dirty="0">
                <a:latin typeface="+mj-lt"/>
              </a:rPr>
              <a:t>Name</a:t>
            </a:r>
            <a:r>
              <a:rPr lang="en-US" altLang="en-US" sz="1000" dirty="0">
                <a:latin typeface="+mj-lt"/>
                <a:cs typeface="Times New Roman" pitchFamily="18" charset="0"/>
              </a:rPr>
              <a:t> </a:t>
            </a:r>
            <a:r>
              <a:rPr lang="en-US" altLang="en-US" sz="1000" dirty="0">
                <a:latin typeface="+mj-lt"/>
              </a:rPr>
              <a:t>&amp;</a:t>
            </a:r>
            <a:r>
              <a:rPr lang="en-US" altLang="en-US" sz="1000" dirty="0">
                <a:latin typeface="+mj-lt"/>
                <a:cs typeface="Times New Roman" pitchFamily="18" charset="0"/>
              </a:rPr>
              <a:t> </a:t>
            </a:r>
            <a:r>
              <a:rPr lang="en-US" altLang="en-US" sz="1000" dirty="0">
                <a:latin typeface="+mj-lt"/>
              </a:rPr>
              <a:t>Branch:</a:t>
            </a:r>
            <a:r>
              <a:rPr lang="en-US" altLang="en-US" sz="1000" dirty="0">
                <a:latin typeface="+mj-lt"/>
                <a:cs typeface="Times New Roman" pitchFamily="18" charset="0"/>
              </a:rPr>
              <a:t> </a:t>
            </a:r>
            <a:r>
              <a:rPr lang="en-US" altLang="en-US" sz="1000" dirty="0">
                <a:latin typeface="+mj-lt"/>
              </a:rPr>
              <a:t>Central</a:t>
            </a:r>
            <a:r>
              <a:rPr lang="en-US" altLang="en-US" sz="1000" dirty="0">
                <a:latin typeface="+mj-lt"/>
                <a:cs typeface="Times New Roman" pitchFamily="18" charset="0"/>
              </a:rPr>
              <a:t> </a:t>
            </a:r>
            <a:r>
              <a:rPr lang="en-US" altLang="en-US" sz="1000" dirty="0">
                <a:latin typeface="+mj-lt"/>
              </a:rPr>
              <a:t>Bank</a:t>
            </a:r>
            <a:r>
              <a:rPr lang="en-US" altLang="en-US" sz="1000" dirty="0">
                <a:latin typeface="+mj-lt"/>
                <a:cs typeface="Times New Roman" pitchFamily="18" charset="0"/>
              </a:rPr>
              <a:t> </a:t>
            </a:r>
            <a:r>
              <a:rPr lang="en-US" altLang="en-US" sz="1000" dirty="0">
                <a:latin typeface="+mj-lt"/>
              </a:rPr>
              <a:t>of</a:t>
            </a:r>
            <a:r>
              <a:rPr lang="en-US" altLang="en-US" sz="1000" dirty="0">
                <a:latin typeface="+mj-lt"/>
                <a:cs typeface="Times New Roman" pitchFamily="18" charset="0"/>
              </a:rPr>
              <a:t> </a:t>
            </a:r>
            <a:r>
              <a:rPr lang="en-US" altLang="en-US" sz="1000" dirty="0">
                <a:latin typeface="+mj-lt"/>
              </a:rPr>
              <a:t>India,</a:t>
            </a:r>
            <a:r>
              <a:rPr lang="en-US" altLang="en-US" sz="1000" dirty="0">
                <a:latin typeface="+mj-lt"/>
                <a:cs typeface="Times New Roman" pitchFamily="18" charset="0"/>
              </a:rPr>
              <a:t> </a:t>
            </a:r>
            <a:r>
              <a:rPr lang="en-US" altLang="en-US" sz="1000" dirty="0">
                <a:latin typeface="+mj-lt"/>
              </a:rPr>
              <a:t>Kharghar</a:t>
            </a:r>
            <a:r>
              <a:rPr lang="en-US" altLang="en-US" sz="1000" dirty="0">
                <a:latin typeface="+mj-lt"/>
                <a:cs typeface="Times New Roman" pitchFamily="18" charset="0"/>
              </a:rPr>
              <a:t> </a:t>
            </a:r>
            <a:r>
              <a:rPr lang="en-US" altLang="en-US" sz="1000" dirty="0">
                <a:latin typeface="+mj-lt"/>
              </a:rPr>
              <a:t>Branch,</a:t>
            </a:r>
            <a:r>
              <a:rPr lang="en-US" altLang="en-US" sz="1000" dirty="0">
                <a:latin typeface="+mj-lt"/>
                <a:cs typeface="Times New Roman" pitchFamily="18" charset="0"/>
              </a:rPr>
              <a:t> </a:t>
            </a:r>
            <a:r>
              <a:rPr lang="en-US" altLang="en-US" sz="1000" dirty="0">
                <a:latin typeface="+mj-lt"/>
              </a:rPr>
              <a:t>Navi</a:t>
            </a:r>
            <a:r>
              <a:rPr lang="en-US" altLang="en-US" sz="1000" dirty="0">
                <a:latin typeface="+mj-lt"/>
                <a:cs typeface="Times New Roman" pitchFamily="18" charset="0"/>
              </a:rPr>
              <a:t> </a:t>
            </a:r>
            <a:r>
              <a:rPr lang="en-US" altLang="en-US" sz="1000" dirty="0" smtClean="0">
                <a:latin typeface="+mj-lt"/>
              </a:rPr>
              <a:t>Mumbai:</a:t>
            </a:r>
            <a:r>
              <a:rPr lang="en-US" altLang="en-US" sz="1000" dirty="0" smtClean="0">
                <a:latin typeface="+mj-lt"/>
                <a:cs typeface="Times New Roman" pitchFamily="18" charset="0"/>
              </a:rPr>
              <a:t> </a:t>
            </a:r>
            <a:r>
              <a:rPr lang="en-US" altLang="en-US" sz="1000" dirty="0">
                <a:latin typeface="+mj-lt"/>
              </a:rPr>
              <a:t>IFSC</a:t>
            </a:r>
            <a:r>
              <a:rPr lang="en-US" altLang="en-US" sz="1000" dirty="0">
                <a:latin typeface="+mj-lt"/>
                <a:cs typeface="Times New Roman" pitchFamily="18" charset="0"/>
              </a:rPr>
              <a:t> </a:t>
            </a:r>
            <a:r>
              <a:rPr lang="en-US" altLang="en-US" sz="1000" dirty="0">
                <a:latin typeface="+mj-lt"/>
              </a:rPr>
              <a:t>Code:</a:t>
            </a:r>
            <a:r>
              <a:rPr lang="en-US" altLang="en-US" sz="1000" dirty="0">
                <a:latin typeface="+mj-lt"/>
                <a:cs typeface="Times New Roman" pitchFamily="18" charset="0"/>
              </a:rPr>
              <a:t> </a:t>
            </a:r>
            <a:r>
              <a:rPr lang="en-US" altLang="en-US" sz="1000" b="1" dirty="0">
                <a:latin typeface="+mj-lt"/>
              </a:rPr>
              <a:t>CBIN0284047</a:t>
            </a:r>
          </a:p>
          <a:p>
            <a:pPr eaLnBrk="1" hangingPunct="1"/>
            <a:r>
              <a:rPr lang="en-US" altLang="en-US" sz="1000" dirty="0" smtClean="0">
                <a:latin typeface="+mj-lt"/>
              </a:rPr>
              <a:t>Please</a:t>
            </a:r>
            <a:r>
              <a:rPr lang="en-US" altLang="en-US" sz="1000" dirty="0" smtClean="0">
                <a:latin typeface="+mj-lt"/>
                <a:cs typeface="Times New Roman" pitchFamily="18" charset="0"/>
              </a:rPr>
              <a:t> </a:t>
            </a:r>
            <a:r>
              <a:rPr lang="en-US" altLang="en-US" sz="1000" dirty="0">
                <a:latin typeface="+mj-lt"/>
              </a:rPr>
              <a:t>e-mail</a:t>
            </a:r>
            <a:r>
              <a:rPr lang="en-US" altLang="en-US" sz="1000" dirty="0">
                <a:latin typeface="+mj-lt"/>
                <a:cs typeface="Times New Roman" pitchFamily="18" charset="0"/>
              </a:rPr>
              <a:t> </a:t>
            </a:r>
            <a:r>
              <a:rPr lang="en-US" altLang="en-US" sz="1000" dirty="0">
                <a:latin typeface="+mj-lt"/>
              </a:rPr>
              <a:t>UTR</a:t>
            </a:r>
            <a:r>
              <a:rPr lang="en-US" altLang="en-US" sz="1000" dirty="0">
                <a:latin typeface="+mj-lt"/>
                <a:cs typeface="Times New Roman" pitchFamily="18" charset="0"/>
              </a:rPr>
              <a:t> </a:t>
            </a:r>
            <a:r>
              <a:rPr lang="en-US" altLang="en-US" sz="1000" dirty="0">
                <a:latin typeface="+mj-lt"/>
              </a:rPr>
              <a:t>No.</a:t>
            </a:r>
            <a:r>
              <a:rPr lang="en-US" altLang="en-US" sz="1000" dirty="0">
                <a:latin typeface="+mj-lt"/>
                <a:cs typeface="Times New Roman" pitchFamily="18" charset="0"/>
              </a:rPr>
              <a:t> </a:t>
            </a:r>
            <a:r>
              <a:rPr lang="en-US" altLang="en-US" sz="1000" dirty="0">
                <a:latin typeface="+mj-lt"/>
              </a:rPr>
              <a:t>to</a:t>
            </a:r>
            <a:r>
              <a:rPr lang="en-US" altLang="en-US" sz="1000" dirty="0">
                <a:latin typeface="+mj-lt"/>
                <a:cs typeface="Times New Roman" pitchFamily="18" charset="0"/>
              </a:rPr>
              <a:t> </a:t>
            </a:r>
            <a:r>
              <a:rPr lang="en-US" altLang="en-US" sz="1000" dirty="0">
                <a:latin typeface="+mj-lt"/>
              </a:rPr>
              <a:t>the</a:t>
            </a:r>
            <a:r>
              <a:rPr lang="en-US" altLang="en-US" sz="1000" dirty="0">
                <a:latin typeface="+mj-lt"/>
                <a:cs typeface="Times New Roman" pitchFamily="18" charset="0"/>
              </a:rPr>
              <a:t> </a:t>
            </a:r>
            <a:r>
              <a:rPr lang="en-US" altLang="en-US" sz="1000" dirty="0">
                <a:latin typeface="+mj-lt"/>
              </a:rPr>
              <a:t>Organizing</a:t>
            </a:r>
            <a:r>
              <a:rPr lang="en-US" altLang="en-US" sz="1000" dirty="0">
                <a:latin typeface="+mj-lt"/>
                <a:cs typeface="Times New Roman" pitchFamily="18" charset="0"/>
              </a:rPr>
              <a:t> </a:t>
            </a:r>
            <a:r>
              <a:rPr lang="en-US" altLang="en-US" sz="1000" dirty="0">
                <a:latin typeface="+mj-lt"/>
              </a:rPr>
              <a:t>Secretary,</a:t>
            </a:r>
            <a:r>
              <a:rPr lang="en-US" altLang="en-US" sz="1000" dirty="0">
                <a:latin typeface="+mj-lt"/>
                <a:cs typeface="Times New Roman" pitchFamily="18" charset="0"/>
              </a:rPr>
              <a:t> </a:t>
            </a:r>
            <a:r>
              <a:rPr lang="en-US" altLang="en-US" sz="1000" dirty="0">
                <a:latin typeface="+mj-lt"/>
              </a:rPr>
              <a:t>after</a:t>
            </a:r>
            <a:r>
              <a:rPr lang="en-US" altLang="en-US" sz="1000" dirty="0">
                <a:latin typeface="+mj-lt"/>
                <a:cs typeface="Times New Roman" pitchFamily="18" charset="0"/>
              </a:rPr>
              <a:t> </a:t>
            </a:r>
            <a:r>
              <a:rPr lang="en-US" altLang="en-US" sz="1000" dirty="0" smtClean="0">
                <a:latin typeface="+mj-lt"/>
              </a:rPr>
              <a:t>transfer of funds.</a:t>
            </a:r>
            <a:endParaRPr lang="en-US" altLang="en-US" sz="1000" dirty="0">
              <a:latin typeface="+mj-lt"/>
            </a:endParaRPr>
          </a:p>
        </p:txBody>
      </p:sp>
      <p:sp>
        <p:nvSpPr>
          <p:cNvPr id="52" name="object 11"/>
          <p:cNvSpPr txBox="1"/>
          <p:nvPr/>
        </p:nvSpPr>
        <p:spPr>
          <a:xfrm>
            <a:off x="6852257" y="4113312"/>
            <a:ext cx="2937673"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spc="-15" dirty="0">
                <a:solidFill>
                  <a:schemeClr val="bg1"/>
                </a:solidFill>
                <a:latin typeface="Calibri"/>
                <a:cs typeface="Calibri"/>
              </a:rPr>
              <a:t>Wh</a:t>
            </a:r>
            <a:r>
              <a:rPr sz="1100" b="1" spc="-10" dirty="0">
                <a:solidFill>
                  <a:schemeClr val="bg1"/>
                </a:solidFill>
                <a:latin typeface="Calibri"/>
                <a:cs typeface="Calibri"/>
              </a:rPr>
              <a:t>o</a:t>
            </a:r>
            <a:r>
              <a:rPr sz="1100" b="1" spc="-20" dirty="0">
                <a:solidFill>
                  <a:schemeClr val="bg1"/>
                </a:solidFill>
                <a:latin typeface="Times New Roman"/>
                <a:cs typeface="Times New Roman"/>
              </a:rPr>
              <a:t> </a:t>
            </a:r>
            <a:r>
              <a:rPr sz="1100" b="1" spc="-5" dirty="0">
                <a:solidFill>
                  <a:schemeClr val="bg1"/>
                </a:solidFill>
                <a:latin typeface="Calibri"/>
                <a:cs typeface="Calibri"/>
              </a:rPr>
              <a:t>sh</a:t>
            </a:r>
            <a:r>
              <a:rPr sz="1100" b="1" spc="-10" dirty="0">
                <a:solidFill>
                  <a:schemeClr val="bg1"/>
                </a:solidFill>
                <a:latin typeface="Calibri"/>
                <a:cs typeface="Calibri"/>
              </a:rPr>
              <a:t>ould</a:t>
            </a:r>
            <a:r>
              <a:rPr sz="1100" b="1" spc="-25" dirty="0">
                <a:solidFill>
                  <a:schemeClr val="bg1"/>
                </a:solidFill>
                <a:latin typeface="Times New Roman"/>
                <a:cs typeface="Times New Roman"/>
              </a:rPr>
              <a:t> </a:t>
            </a:r>
            <a:r>
              <a:rPr sz="1100" b="1" spc="-5" dirty="0" smtClean="0">
                <a:solidFill>
                  <a:schemeClr val="bg1"/>
                </a:solidFill>
                <a:latin typeface="Calibri"/>
                <a:cs typeface="Calibri"/>
              </a:rPr>
              <a:t>partic</a:t>
            </a:r>
            <a:r>
              <a:rPr sz="1100" b="1" spc="-10" dirty="0" smtClean="0">
                <a:solidFill>
                  <a:schemeClr val="bg1"/>
                </a:solidFill>
                <a:latin typeface="Calibri"/>
                <a:cs typeface="Calibri"/>
              </a:rPr>
              <a:t>i</a:t>
            </a:r>
            <a:r>
              <a:rPr sz="1100" b="1" spc="-5" dirty="0" smtClean="0">
                <a:solidFill>
                  <a:schemeClr val="bg1"/>
                </a:solidFill>
                <a:latin typeface="Calibri"/>
                <a:cs typeface="Calibri"/>
              </a:rPr>
              <a:t>pate</a:t>
            </a:r>
            <a:r>
              <a:rPr lang="en-IN" sz="1100" b="1" spc="-5" dirty="0" smtClean="0">
                <a:solidFill>
                  <a:schemeClr val="bg1"/>
                </a:solidFill>
                <a:latin typeface="Calibri"/>
                <a:cs typeface="Calibri"/>
              </a:rPr>
              <a:t> ?</a:t>
            </a:r>
            <a:endParaRPr sz="1100" dirty="0">
              <a:solidFill>
                <a:schemeClr val="bg1"/>
              </a:solidFill>
              <a:latin typeface="Calibri"/>
              <a:cs typeface="Calibri"/>
            </a:endParaRPr>
          </a:p>
        </p:txBody>
      </p:sp>
      <p:sp>
        <p:nvSpPr>
          <p:cNvPr id="53" name="object 12"/>
          <p:cNvSpPr txBox="1">
            <a:spLocks noChangeArrowheads="1"/>
          </p:cNvSpPr>
          <p:nvPr/>
        </p:nvSpPr>
        <p:spPr bwMode="auto">
          <a:xfrm>
            <a:off x="6852259" y="4383087"/>
            <a:ext cx="2937672" cy="923330"/>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altLang="en-US" sz="1000" dirty="0">
                <a:latin typeface="+mj-lt"/>
              </a:rPr>
              <a:t>The</a:t>
            </a:r>
            <a:r>
              <a:rPr lang="en-US" altLang="en-US" sz="1000" dirty="0">
                <a:latin typeface="+mj-lt"/>
                <a:cs typeface="Times New Roman" pitchFamily="18" charset="0"/>
              </a:rPr>
              <a:t> </a:t>
            </a:r>
            <a:r>
              <a:rPr lang="en-US" altLang="en-US" sz="1000" dirty="0">
                <a:latin typeface="+mj-lt"/>
              </a:rPr>
              <a:t>target</a:t>
            </a:r>
            <a:r>
              <a:rPr lang="en-US" altLang="en-US" sz="1000" dirty="0">
                <a:latin typeface="+mj-lt"/>
                <a:cs typeface="Times New Roman" pitchFamily="18" charset="0"/>
              </a:rPr>
              <a:t> </a:t>
            </a:r>
            <a:r>
              <a:rPr lang="en-US" altLang="en-US" sz="1000" dirty="0" smtClean="0">
                <a:latin typeface="+mj-lt"/>
              </a:rPr>
              <a:t>audience</a:t>
            </a:r>
            <a:r>
              <a:rPr lang="en-US" altLang="en-US" sz="1000" dirty="0" smtClean="0">
                <a:latin typeface="+mj-lt"/>
                <a:cs typeface="Times New Roman" pitchFamily="18" charset="0"/>
              </a:rPr>
              <a:t> </a:t>
            </a:r>
            <a:r>
              <a:rPr lang="en-US" altLang="en-US" sz="1000" dirty="0">
                <a:latin typeface="+mj-lt"/>
              </a:rPr>
              <a:t>for</a:t>
            </a:r>
            <a:r>
              <a:rPr lang="en-US" altLang="en-US" sz="1000" dirty="0">
                <a:latin typeface="+mj-lt"/>
                <a:cs typeface="Times New Roman" pitchFamily="18" charset="0"/>
              </a:rPr>
              <a:t> </a:t>
            </a:r>
            <a:r>
              <a:rPr lang="en-US" altLang="en-US" sz="1000" dirty="0">
                <a:latin typeface="+mj-lt"/>
              </a:rPr>
              <a:t>the</a:t>
            </a:r>
            <a:r>
              <a:rPr lang="en-US" altLang="en-US" sz="1000" dirty="0">
                <a:latin typeface="+mj-lt"/>
                <a:cs typeface="Times New Roman" pitchFamily="18" charset="0"/>
              </a:rPr>
              <a:t> </a:t>
            </a:r>
            <a:r>
              <a:rPr lang="en-US" altLang="en-US" sz="1000" dirty="0">
                <a:latin typeface="+mj-lt"/>
              </a:rPr>
              <a:t>symposium</a:t>
            </a:r>
            <a:r>
              <a:rPr lang="en-US" altLang="en-US" sz="1000" dirty="0">
                <a:latin typeface="+mj-lt"/>
                <a:cs typeface="Times New Roman" pitchFamily="18" charset="0"/>
              </a:rPr>
              <a:t> </a:t>
            </a:r>
            <a:r>
              <a:rPr lang="en-US" altLang="en-US" sz="1000" dirty="0">
                <a:latin typeface="+mj-lt"/>
              </a:rPr>
              <a:t>include</a:t>
            </a:r>
            <a:r>
              <a:rPr lang="en-US" altLang="en-US" sz="1000" dirty="0">
                <a:latin typeface="+mj-lt"/>
                <a:cs typeface="Times New Roman" pitchFamily="18" charset="0"/>
              </a:rPr>
              <a:t> </a:t>
            </a:r>
            <a:r>
              <a:rPr lang="en-US" altLang="en-US" sz="1000" dirty="0" smtClean="0">
                <a:latin typeface="+mj-lt"/>
                <a:cs typeface="Times New Roman" pitchFamily="18" charset="0"/>
              </a:rPr>
              <a:t>personnel </a:t>
            </a:r>
            <a:r>
              <a:rPr lang="en-US" altLang="en-US" sz="1000" dirty="0">
                <a:latin typeface="+mj-lt"/>
                <a:cs typeface="Times New Roman" pitchFamily="18" charset="0"/>
              </a:rPr>
              <a:t>from </a:t>
            </a:r>
            <a:r>
              <a:rPr lang="en-US" altLang="en-US" sz="1000" dirty="0" smtClean="0">
                <a:latin typeface="+mj-lt"/>
                <a:cs typeface="Times New Roman" pitchFamily="18" charset="0"/>
              </a:rPr>
              <a:t>Heads of Departments, Human </a:t>
            </a:r>
            <a:r>
              <a:rPr lang="en-US" altLang="en-US" sz="1000" dirty="0">
                <a:latin typeface="+mj-lt"/>
                <a:cs typeface="Times New Roman" pitchFamily="18" charset="0"/>
              </a:rPr>
              <a:t>Resource, </a:t>
            </a:r>
            <a:r>
              <a:rPr lang="en-US" altLang="en-US" sz="1000" dirty="0">
                <a:latin typeface="+mj-lt"/>
              </a:rPr>
              <a:t>Material Management,</a:t>
            </a:r>
            <a:r>
              <a:rPr lang="en-US" altLang="en-US" sz="1000" dirty="0">
                <a:latin typeface="+mj-lt"/>
                <a:cs typeface="Times New Roman" pitchFamily="18" charset="0"/>
              </a:rPr>
              <a:t>  Finance, Watch &amp; Ward, Fire Services, Scientists, Clinicians, Research Scholars, MBA, IT, Estate </a:t>
            </a:r>
            <a:r>
              <a:rPr lang="en-US" altLang="en-US" sz="1000" dirty="0" smtClean="0">
                <a:latin typeface="+mj-lt"/>
                <a:cs typeface="Times New Roman" pitchFamily="18" charset="0"/>
              </a:rPr>
              <a:t>Management and </a:t>
            </a:r>
            <a:r>
              <a:rPr lang="en-US" altLang="en-US" sz="1000" dirty="0">
                <a:latin typeface="+mj-lt"/>
                <a:cs typeface="Times New Roman" pitchFamily="18" charset="0"/>
              </a:rPr>
              <a:t>Engineering Services.</a:t>
            </a:r>
            <a:endParaRPr lang="en-US" altLang="en-US" sz="1000" dirty="0">
              <a:latin typeface="+mj-lt"/>
            </a:endParaRPr>
          </a:p>
        </p:txBody>
      </p:sp>
      <p:sp>
        <p:nvSpPr>
          <p:cNvPr id="54" name="object 13"/>
          <p:cNvSpPr txBox="1"/>
          <p:nvPr/>
        </p:nvSpPr>
        <p:spPr>
          <a:xfrm>
            <a:off x="6852258" y="5305767"/>
            <a:ext cx="2937672"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spc="-10" dirty="0">
                <a:solidFill>
                  <a:schemeClr val="bg1"/>
                </a:solidFill>
                <a:latin typeface="Calibri"/>
                <a:cs typeface="Calibri"/>
              </a:rPr>
              <a:t>D</a:t>
            </a:r>
            <a:r>
              <a:rPr sz="1100" b="1" spc="-5" dirty="0">
                <a:solidFill>
                  <a:schemeClr val="bg1"/>
                </a:solidFill>
                <a:latin typeface="Calibri"/>
                <a:cs typeface="Calibri"/>
              </a:rPr>
              <a:t>a</a:t>
            </a:r>
            <a:r>
              <a:rPr sz="1100" b="1" dirty="0">
                <a:solidFill>
                  <a:schemeClr val="bg1"/>
                </a:solidFill>
                <a:latin typeface="Calibri"/>
                <a:cs typeface="Calibri"/>
              </a:rPr>
              <a:t>t</a:t>
            </a:r>
            <a:r>
              <a:rPr sz="1100" b="1" spc="-5" dirty="0">
                <a:solidFill>
                  <a:schemeClr val="bg1"/>
                </a:solidFill>
                <a:latin typeface="Calibri"/>
                <a:cs typeface="Calibri"/>
              </a:rPr>
              <a:t>e</a:t>
            </a:r>
            <a:r>
              <a:rPr sz="1100" b="1" dirty="0">
                <a:solidFill>
                  <a:schemeClr val="bg1"/>
                </a:solidFill>
                <a:latin typeface="Calibri"/>
                <a:cs typeface="Calibri"/>
              </a:rPr>
              <a:t>s</a:t>
            </a:r>
            <a:r>
              <a:rPr sz="1100" b="1" spc="-40" dirty="0">
                <a:solidFill>
                  <a:schemeClr val="bg1"/>
                </a:solidFill>
                <a:latin typeface="Times New Roman"/>
                <a:cs typeface="Times New Roman"/>
              </a:rPr>
              <a:t> </a:t>
            </a:r>
            <a:r>
              <a:rPr sz="1100" b="1" dirty="0">
                <a:solidFill>
                  <a:schemeClr val="bg1"/>
                </a:solidFill>
                <a:latin typeface="Calibri"/>
                <a:cs typeface="Calibri"/>
              </a:rPr>
              <a:t>to</a:t>
            </a:r>
            <a:r>
              <a:rPr sz="1100" b="1" spc="-40" dirty="0">
                <a:solidFill>
                  <a:schemeClr val="bg1"/>
                </a:solidFill>
                <a:latin typeface="Times New Roman"/>
                <a:cs typeface="Times New Roman"/>
              </a:rPr>
              <a:t> </a:t>
            </a:r>
            <a:r>
              <a:rPr sz="1100" b="1" spc="-5" dirty="0">
                <a:solidFill>
                  <a:schemeClr val="bg1"/>
                </a:solidFill>
                <a:latin typeface="Calibri"/>
                <a:cs typeface="Calibri"/>
              </a:rPr>
              <a:t>r</a:t>
            </a:r>
            <a:r>
              <a:rPr sz="1100" b="1" spc="-10" dirty="0">
                <a:solidFill>
                  <a:schemeClr val="bg1"/>
                </a:solidFill>
                <a:latin typeface="Calibri"/>
                <a:cs typeface="Calibri"/>
              </a:rPr>
              <a:t>e</a:t>
            </a:r>
            <a:r>
              <a:rPr sz="1100" b="1" dirty="0">
                <a:solidFill>
                  <a:schemeClr val="bg1"/>
                </a:solidFill>
                <a:latin typeface="Calibri"/>
                <a:cs typeface="Calibri"/>
              </a:rPr>
              <a:t>m</a:t>
            </a:r>
            <a:r>
              <a:rPr sz="1100" b="1" spc="-5" dirty="0">
                <a:solidFill>
                  <a:schemeClr val="bg1"/>
                </a:solidFill>
                <a:latin typeface="Calibri"/>
                <a:cs typeface="Calibri"/>
              </a:rPr>
              <a:t>e</a:t>
            </a:r>
            <a:r>
              <a:rPr sz="1100" b="1" dirty="0">
                <a:solidFill>
                  <a:schemeClr val="bg1"/>
                </a:solidFill>
                <a:latin typeface="Calibri"/>
                <a:cs typeface="Calibri"/>
              </a:rPr>
              <a:t>mb</a:t>
            </a:r>
            <a:r>
              <a:rPr sz="1100" b="1" spc="-10" dirty="0">
                <a:solidFill>
                  <a:schemeClr val="bg1"/>
                </a:solidFill>
                <a:latin typeface="Calibri"/>
                <a:cs typeface="Calibri"/>
              </a:rPr>
              <a:t>e</a:t>
            </a:r>
            <a:r>
              <a:rPr sz="1100" b="1" dirty="0">
                <a:solidFill>
                  <a:schemeClr val="bg1"/>
                </a:solidFill>
                <a:latin typeface="Calibri"/>
                <a:cs typeface="Calibri"/>
              </a:rPr>
              <a:t>r</a:t>
            </a:r>
            <a:endParaRPr sz="1100" dirty="0">
              <a:solidFill>
                <a:schemeClr val="bg1"/>
              </a:solidFill>
              <a:latin typeface="Calibri"/>
              <a:cs typeface="Calibri"/>
            </a:endParaRPr>
          </a:p>
        </p:txBody>
      </p:sp>
      <p:sp>
        <p:nvSpPr>
          <p:cNvPr id="55" name="object 14"/>
          <p:cNvSpPr txBox="1">
            <a:spLocks noChangeArrowheads="1"/>
          </p:cNvSpPr>
          <p:nvPr/>
        </p:nvSpPr>
        <p:spPr bwMode="auto">
          <a:xfrm>
            <a:off x="6861783" y="5607844"/>
            <a:ext cx="2937672" cy="769441"/>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n-US" sz="1000" dirty="0" smtClean="0">
                <a:solidFill>
                  <a:srgbClr val="2E2E2E"/>
                </a:solidFill>
                <a:latin typeface="+mj-lt"/>
              </a:rPr>
              <a:t>Last date for registration</a:t>
            </a:r>
            <a:r>
              <a:rPr lang="en-US" altLang="en-US" sz="1000" dirty="0" smtClean="0">
                <a:solidFill>
                  <a:srgbClr val="2E2E2E"/>
                </a:solidFill>
                <a:latin typeface="+mj-lt"/>
                <a:cs typeface="Times New Roman" pitchFamily="18" charset="0"/>
              </a:rPr>
              <a:t> </a:t>
            </a:r>
            <a:r>
              <a:rPr lang="en-US" altLang="en-US" sz="1000" dirty="0" smtClean="0">
                <a:solidFill>
                  <a:srgbClr val="2E2E2E"/>
                </a:solidFill>
                <a:latin typeface="+mj-lt"/>
              </a:rPr>
              <a:t>–</a:t>
            </a:r>
            <a:r>
              <a:rPr lang="en-US" altLang="en-US" sz="1000" dirty="0" smtClean="0">
                <a:solidFill>
                  <a:srgbClr val="2E2E2E"/>
                </a:solidFill>
                <a:latin typeface="+mj-lt"/>
                <a:cs typeface="Times New Roman" pitchFamily="18" charset="0"/>
              </a:rPr>
              <a:t> 05</a:t>
            </a:r>
            <a:r>
              <a:rPr lang="en-US" altLang="en-US" sz="1000" baseline="30000" dirty="0" smtClean="0">
                <a:solidFill>
                  <a:srgbClr val="2E2E2E"/>
                </a:solidFill>
                <a:latin typeface="+mj-lt"/>
                <a:cs typeface="Times New Roman" pitchFamily="18" charset="0"/>
              </a:rPr>
              <a:t>th</a:t>
            </a:r>
            <a:r>
              <a:rPr lang="en-US" altLang="en-US" sz="1000" dirty="0" smtClean="0">
                <a:solidFill>
                  <a:srgbClr val="2E2E2E"/>
                </a:solidFill>
                <a:latin typeface="+mj-lt"/>
                <a:cs typeface="Times New Roman" pitchFamily="18" charset="0"/>
              </a:rPr>
              <a:t>  January 2020</a:t>
            </a:r>
          </a:p>
          <a:p>
            <a:r>
              <a:rPr lang="en-US" altLang="en-US" sz="1000" dirty="0" smtClean="0">
                <a:solidFill>
                  <a:srgbClr val="2E2E2E"/>
                </a:solidFill>
                <a:latin typeface="+mj-lt"/>
                <a:cs typeface="Times New Roman" pitchFamily="18" charset="0"/>
              </a:rPr>
              <a:t>Date of Symposium </a:t>
            </a:r>
            <a:r>
              <a:rPr lang="en-US" altLang="en-US" sz="1000" dirty="0" smtClean="0">
                <a:solidFill>
                  <a:srgbClr val="2E2E2E"/>
                </a:solidFill>
              </a:rPr>
              <a:t>–  11</a:t>
            </a:r>
            <a:r>
              <a:rPr lang="en-US" altLang="en-US" sz="1000" baseline="30000" dirty="0" smtClean="0">
                <a:solidFill>
                  <a:srgbClr val="2E2E2E"/>
                </a:solidFill>
              </a:rPr>
              <a:t>th</a:t>
            </a:r>
            <a:r>
              <a:rPr lang="en-US" altLang="en-US" sz="1000" dirty="0" smtClean="0">
                <a:solidFill>
                  <a:srgbClr val="2E2E2E"/>
                </a:solidFill>
              </a:rPr>
              <a:t>  January 2020 </a:t>
            </a:r>
            <a:endParaRPr lang="en-US" altLang="en-US" sz="1000" dirty="0" smtClean="0">
              <a:solidFill>
                <a:srgbClr val="2E2E2E"/>
              </a:solidFill>
              <a:latin typeface="+mj-lt"/>
              <a:cs typeface="Times New Roman" pitchFamily="18" charset="0"/>
            </a:endParaRPr>
          </a:p>
          <a:p>
            <a:pPr eaLnBrk="1" hangingPunct="1"/>
            <a:r>
              <a:rPr lang="en-US" altLang="en-US" sz="1000" dirty="0" smtClean="0">
                <a:solidFill>
                  <a:srgbClr val="2E2E2E"/>
                </a:solidFill>
                <a:latin typeface="+mj-lt"/>
              </a:rPr>
              <a:t>Registration fees include  lunch </a:t>
            </a:r>
            <a:r>
              <a:rPr lang="en-US" altLang="en-US" sz="1000" dirty="0">
                <a:solidFill>
                  <a:srgbClr val="2E2E2E"/>
                </a:solidFill>
                <a:latin typeface="+mj-lt"/>
              </a:rPr>
              <a:t>, </a:t>
            </a:r>
            <a:r>
              <a:rPr lang="en-US" altLang="en-US" sz="1000" dirty="0" smtClean="0">
                <a:solidFill>
                  <a:srgbClr val="2E2E2E"/>
                </a:solidFill>
                <a:latin typeface="+mj-lt"/>
              </a:rPr>
              <a:t>high </a:t>
            </a:r>
            <a:r>
              <a:rPr lang="en-US" altLang="en-US" sz="1000" dirty="0">
                <a:solidFill>
                  <a:srgbClr val="2E2E2E"/>
                </a:solidFill>
                <a:latin typeface="+mj-lt"/>
              </a:rPr>
              <a:t>tea </a:t>
            </a:r>
            <a:r>
              <a:rPr lang="en-US" altLang="en-US" sz="1000" dirty="0" smtClean="0">
                <a:solidFill>
                  <a:srgbClr val="2E2E2E"/>
                </a:solidFill>
                <a:latin typeface="+mj-lt"/>
              </a:rPr>
              <a:t>and a Kit.</a:t>
            </a:r>
            <a:endParaRPr lang="en-US" altLang="en-US" sz="1000" dirty="0">
              <a:solidFill>
                <a:srgbClr val="2E2E2E"/>
              </a:solidFill>
              <a:latin typeface="+mj-lt"/>
            </a:endParaRPr>
          </a:p>
          <a:p>
            <a:pPr eaLnBrk="1" hangingPunct="1"/>
            <a:r>
              <a:rPr lang="en-US" altLang="en-US" sz="1000" dirty="0">
                <a:solidFill>
                  <a:srgbClr val="2E2E2E"/>
                </a:solidFill>
                <a:latin typeface="+mj-lt"/>
              </a:rPr>
              <a:t>Group </a:t>
            </a:r>
            <a:r>
              <a:rPr lang="en-US" altLang="en-US" sz="1000" dirty="0" smtClean="0">
                <a:solidFill>
                  <a:srgbClr val="2E2E2E"/>
                </a:solidFill>
                <a:latin typeface="+mj-lt"/>
              </a:rPr>
              <a:t>Photo at </a:t>
            </a:r>
            <a:r>
              <a:rPr lang="en-US" altLang="en-US" sz="1000" dirty="0">
                <a:solidFill>
                  <a:srgbClr val="2E2E2E"/>
                </a:solidFill>
                <a:latin typeface="+mj-lt"/>
              </a:rPr>
              <a:t>1.00pm </a:t>
            </a:r>
          </a:p>
          <a:p>
            <a:pPr eaLnBrk="1" hangingPunct="1"/>
            <a:r>
              <a:rPr lang="en-US" altLang="en-US" sz="1000" dirty="0">
                <a:solidFill>
                  <a:srgbClr val="2E2E2E"/>
                </a:solidFill>
                <a:latin typeface="+mj-lt"/>
              </a:rPr>
              <a:t>Accommodation- Limited for </a:t>
            </a:r>
            <a:r>
              <a:rPr lang="en-US" altLang="en-US" sz="1000" dirty="0" smtClean="0">
                <a:solidFill>
                  <a:srgbClr val="2E2E2E"/>
                </a:solidFill>
                <a:latin typeface="+mj-lt"/>
              </a:rPr>
              <a:t>outstation </a:t>
            </a:r>
            <a:r>
              <a:rPr lang="en-US" altLang="en-US" sz="1000" dirty="0">
                <a:solidFill>
                  <a:srgbClr val="2E2E2E"/>
                </a:solidFill>
                <a:latin typeface="+mj-lt"/>
              </a:rPr>
              <a:t>candidates </a:t>
            </a:r>
            <a:endParaRPr lang="en-US" altLang="en-US" sz="1000" dirty="0" smtClean="0">
              <a:solidFill>
                <a:srgbClr val="2E2E2E"/>
              </a:solidFill>
              <a:latin typeface="+mj-lt"/>
            </a:endParaRPr>
          </a:p>
        </p:txBody>
      </p:sp>
      <p:sp>
        <p:nvSpPr>
          <p:cNvPr id="56" name="object 15"/>
          <p:cNvSpPr txBox="1"/>
          <p:nvPr/>
        </p:nvSpPr>
        <p:spPr>
          <a:xfrm>
            <a:off x="3469172" y="62427"/>
            <a:ext cx="2287776" cy="169277"/>
          </a:xfrm>
          <a:prstGeom prst="rect">
            <a:avLst/>
          </a:prstGeom>
        </p:spPr>
        <p:txBody>
          <a:bodyPr wrap="square" lIns="0" tIns="0" rIns="0" bIns="0">
            <a:spAutoFit/>
          </a:bodyPr>
          <a:lstStyle/>
          <a:p>
            <a:pPr marL="12700" eaLnBrk="1" fontAlgn="auto" hangingPunct="1">
              <a:spcBef>
                <a:spcPts val="0"/>
              </a:spcBef>
              <a:spcAft>
                <a:spcPts val="0"/>
              </a:spcAft>
              <a:defRPr/>
            </a:pPr>
            <a:r>
              <a:rPr sz="1100" b="1" dirty="0" smtClean="0">
                <a:solidFill>
                  <a:srgbClr val="C00000"/>
                </a:solidFill>
                <a:latin typeface="Calibri"/>
                <a:cs typeface="Calibri"/>
              </a:rPr>
              <a:t>T</a:t>
            </a:r>
            <a:r>
              <a:rPr sz="1100" b="1" spc="-5" dirty="0" smtClean="0">
                <a:solidFill>
                  <a:srgbClr val="C00000"/>
                </a:solidFill>
                <a:latin typeface="Calibri"/>
                <a:cs typeface="Calibri"/>
              </a:rPr>
              <a:t>heme</a:t>
            </a:r>
            <a:r>
              <a:rPr lang="en-IN" sz="1100" b="1" spc="-5" dirty="0" smtClean="0">
                <a:solidFill>
                  <a:srgbClr val="C00000"/>
                </a:solidFill>
                <a:latin typeface="Calibri"/>
                <a:cs typeface="Calibri"/>
              </a:rPr>
              <a:t>: - Human Resource (HR)  </a:t>
            </a:r>
            <a:endParaRPr sz="1100" dirty="0">
              <a:latin typeface="Calibri"/>
              <a:cs typeface="Calibri"/>
            </a:endParaRPr>
          </a:p>
        </p:txBody>
      </p:sp>
      <p:sp>
        <p:nvSpPr>
          <p:cNvPr id="57" name="object 16"/>
          <p:cNvSpPr txBox="1"/>
          <p:nvPr/>
        </p:nvSpPr>
        <p:spPr>
          <a:xfrm>
            <a:off x="3462968" y="224173"/>
            <a:ext cx="3119438" cy="169277"/>
          </a:xfrm>
          <a:prstGeom prst="rect">
            <a:avLst/>
          </a:prstGeom>
        </p:spPr>
        <p:txBody>
          <a:bodyPr lIns="0" tIns="0" rIns="0" bIns="0">
            <a:spAutoFit/>
          </a:bodyPr>
          <a:lstStyle/>
          <a:p>
            <a:pPr marL="12700" eaLnBrk="1" fontAlgn="auto" hangingPunct="1">
              <a:spcBef>
                <a:spcPts val="0"/>
              </a:spcBef>
              <a:spcAft>
                <a:spcPts val="0"/>
              </a:spcAft>
              <a:defRPr/>
            </a:pPr>
            <a:r>
              <a:rPr lang="en-IN" sz="1100" b="1" spc="-10" dirty="0" smtClean="0">
                <a:solidFill>
                  <a:srgbClr val="C00000"/>
                </a:solidFill>
                <a:latin typeface="Calibri"/>
                <a:cs typeface="Calibri"/>
              </a:rPr>
              <a:t>Essential HR skills for </a:t>
            </a:r>
            <a:r>
              <a:rPr lang="en-IN" sz="1100" b="1" spc="-10" dirty="0">
                <a:solidFill>
                  <a:srgbClr val="C00000"/>
                </a:solidFill>
                <a:latin typeface="Calibri"/>
                <a:cs typeface="Calibri"/>
              </a:rPr>
              <a:t>the Non </a:t>
            </a:r>
            <a:r>
              <a:rPr lang="en-IN" sz="1100" b="1" spc="-10" dirty="0" smtClean="0">
                <a:solidFill>
                  <a:srgbClr val="C00000"/>
                </a:solidFill>
                <a:latin typeface="Calibri"/>
                <a:cs typeface="Calibri"/>
              </a:rPr>
              <a:t>HR Managers</a:t>
            </a:r>
            <a:endParaRPr sz="1100" dirty="0">
              <a:latin typeface="Calibri"/>
              <a:cs typeface="Calibri"/>
            </a:endParaRPr>
          </a:p>
        </p:txBody>
      </p:sp>
      <p:sp>
        <p:nvSpPr>
          <p:cNvPr id="58" name="object 17"/>
          <p:cNvSpPr txBox="1">
            <a:spLocks noChangeArrowheads="1"/>
          </p:cNvSpPr>
          <p:nvPr/>
        </p:nvSpPr>
        <p:spPr bwMode="auto">
          <a:xfrm>
            <a:off x="3462968" y="429047"/>
            <a:ext cx="3114674" cy="769441"/>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IN" sz="1000" dirty="0">
                <a:latin typeface="+mj-lt"/>
              </a:rPr>
              <a:t>Human resource management (HRM or HR) is the strategic approach to the effective management of </a:t>
            </a:r>
            <a:r>
              <a:rPr lang="en-IN" sz="1000" dirty="0" smtClean="0">
                <a:latin typeface="+mj-lt"/>
              </a:rPr>
              <a:t>staff </a:t>
            </a:r>
            <a:r>
              <a:rPr lang="en-IN" sz="1000" dirty="0">
                <a:latin typeface="+mj-lt"/>
              </a:rPr>
              <a:t>in </a:t>
            </a:r>
            <a:r>
              <a:rPr lang="en-IN" sz="1000" dirty="0" smtClean="0">
                <a:latin typeface="+mj-lt"/>
              </a:rPr>
              <a:t>an  </a:t>
            </a:r>
            <a:r>
              <a:rPr lang="en-IN" sz="1000" dirty="0">
                <a:latin typeface="+mj-lt"/>
              </a:rPr>
              <a:t>organization such that they help their objective gain a competitive advantage. It is designed to maximize employee performance in </a:t>
            </a:r>
            <a:r>
              <a:rPr lang="en-IN" sz="1000" dirty="0" smtClean="0">
                <a:latin typeface="+mj-lt"/>
              </a:rPr>
              <a:t>service.</a:t>
            </a:r>
            <a:endParaRPr lang="en-US" altLang="en-US" sz="1000" strike="sngStrike" dirty="0">
              <a:latin typeface="+mj-lt"/>
            </a:endParaRPr>
          </a:p>
        </p:txBody>
      </p:sp>
      <p:sp>
        <p:nvSpPr>
          <p:cNvPr id="61" name="Rectangle 60"/>
          <p:cNvSpPr/>
          <p:nvPr/>
        </p:nvSpPr>
        <p:spPr>
          <a:xfrm>
            <a:off x="3394728" y="1135479"/>
            <a:ext cx="939040" cy="261610"/>
          </a:xfrm>
          <a:prstGeom prst="rect">
            <a:avLst/>
          </a:prstGeom>
        </p:spPr>
        <p:txBody>
          <a:bodyPr wrap="none">
            <a:spAutoFit/>
          </a:bodyPr>
          <a:lstStyle/>
          <a:p>
            <a:pPr>
              <a:defRPr/>
            </a:pPr>
            <a:r>
              <a:rPr lang="en-IN" sz="1100" b="1" dirty="0" smtClean="0">
                <a:solidFill>
                  <a:srgbClr val="C00000"/>
                </a:solidFill>
                <a:latin typeface="Calibri"/>
                <a:cs typeface="Calibri"/>
              </a:rPr>
              <a:t>Sub-T</a:t>
            </a:r>
            <a:r>
              <a:rPr lang="en-IN" sz="1100" b="1" spc="-5" dirty="0" smtClean="0">
                <a:solidFill>
                  <a:srgbClr val="C00000"/>
                </a:solidFill>
                <a:latin typeface="Calibri"/>
                <a:cs typeface="Calibri"/>
              </a:rPr>
              <a:t>hemes:</a:t>
            </a:r>
            <a:endParaRPr lang="en-IN" sz="1100" dirty="0"/>
          </a:p>
        </p:txBody>
      </p:sp>
      <p:sp>
        <p:nvSpPr>
          <p:cNvPr id="62" name="object 20"/>
          <p:cNvSpPr txBox="1"/>
          <p:nvPr/>
        </p:nvSpPr>
        <p:spPr>
          <a:xfrm>
            <a:off x="3462968" y="4611688"/>
            <a:ext cx="2514600" cy="169862"/>
          </a:xfrm>
          <a:prstGeom prst="rect">
            <a:avLst/>
          </a:prstGeom>
        </p:spPr>
        <p:txBody>
          <a:bodyPr lIns="0" tIns="0" rIns="0" bIns="0">
            <a:spAutoFit/>
          </a:bodyPr>
          <a:lstStyle/>
          <a:p>
            <a:pPr marL="12700" eaLnBrk="1" fontAlgn="auto" hangingPunct="1">
              <a:spcBef>
                <a:spcPts val="0"/>
              </a:spcBef>
              <a:spcAft>
                <a:spcPts val="0"/>
              </a:spcAft>
              <a:defRPr/>
            </a:pPr>
            <a:r>
              <a:rPr lang="en-IN" sz="1100" b="1" spc="-5" dirty="0">
                <a:solidFill>
                  <a:srgbClr val="C00000"/>
                </a:solidFill>
                <a:latin typeface="Calibri"/>
                <a:cs typeface="Calibri"/>
              </a:rPr>
              <a:t>Effective Communication</a:t>
            </a:r>
            <a:endParaRPr sz="1100" dirty="0">
              <a:latin typeface="Calibri"/>
              <a:cs typeface="Calibri"/>
            </a:endParaRPr>
          </a:p>
        </p:txBody>
      </p:sp>
      <p:sp>
        <p:nvSpPr>
          <p:cNvPr id="63" name="object 21"/>
          <p:cNvSpPr txBox="1">
            <a:spLocks noChangeArrowheads="1"/>
          </p:cNvSpPr>
          <p:nvPr/>
        </p:nvSpPr>
        <p:spPr bwMode="auto">
          <a:xfrm>
            <a:off x="3462968" y="4755743"/>
            <a:ext cx="3059355" cy="923330"/>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IN" sz="1000" dirty="0"/>
              <a:t>Effective communication is very important to organizations because it allows organisations to be condusive and operate effectively. Employees can experience an increase in morale, productivity and commitment if they are able to communicate up and down the communication chain in an organization.</a:t>
            </a:r>
            <a:endParaRPr lang="en-US" altLang="en-US" sz="1000" dirty="0"/>
          </a:p>
        </p:txBody>
      </p:sp>
      <p:sp>
        <p:nvSpPr>
          <p:cNvPr id="64" name="object 22"/>
          <p:cNvSpPr txBox="1"/>
          <p:nvPr/>
        </p:nvSpPr>
        <p:spPr>
          <a:xfrm>
            <a:off x="3458286" y="1999506"/>
            <a:ext cx="3077446" cy="169277"/>
          </a:xfrm>
          <a:prstGeom prst="rect">
            <a:avLst/>
          </a:prstGeom>
        </p:spPr>
        <p:txBody>
          <a:bodyPr wrap="square" lIns="0" tIns="0" rIns="0" bIns="0">
            <a:spAutoFit/>
          </a:bodyPr>
          <a:lstStyle/>
          <a:p>
            <a:pPr marL="12700" eaLnBrk="1" fontAlgn="auto" hangingPunct="1">
              <a:spcBef>
                <a:spcPts val="0"/>
              </a:spcBef>
              <a:spcAft>
                <a:spcPts val="0"/>
              </a:spcAft>
              <a:defRPr/>
            </a:pPr>
            <a:r>
              <a:rPr lang="en-IN" sz="1100" b="1" spc="5" dirty="0" smtClean="0">
                <a:solidFill>
                  <a:srgbClr val="C00000"/>
                </a:solidFill>
                <a:latin typeface="Calibri"/>
                <a:cs typeface="Calibri"/>
              </a:rPr>
              <a:t>Managing employee performance &amp; discipline</a:t>
            </a:r>
            <a:endParaRPr sz="1100" dirty="0">
              <a:latin typeface="Calibri"/>
              <a:cs typeface="Calibri"/>
            </a:endParaRPr>
          </a:p>
        </p:txBody>
      </p:sp>
      <p:sp>
        <p:nvSpPr>
          <p:cNvPr id="65" name="Rectangle 5"/>
          <p:cNvSpPr>
            <a:spLocks noChangeArrowheads="1"/>
          </p:cNvSpPr>
          <p:nvPr/>
        </p:nvSpPr>
        <p:spPr bwMode="auto">
          <a:xfrm>
            <a:off x="3375716" y="2187024"/>
            <a:ext cx="3215011" cy="1015663"/>
          </a:xfrm>
          <a:prstGeom prst="rect">
            <a:avLst/>
          </a:prstGeom>
          <a:noFill/>
          <a:ln>
            <a:noFill/>
          </a:ln>
          <a:extLst/>
        </p:spPr>
        <p:txBody>
          <a:bodyPr wrap="square">
            <a:spAutoFit/>
          </a:bodyPr>
          <a:lstStyle/>
          <a:p>
            <a:pPr algn="just"/>
            <a:r>
              <a:rPr lang="en-IN" sz="1000" dirty="0">
                <a:latin typeface="+mj-lt"/>
              </a:rPr>
              <a:t>While motivation is an individual concept, morale is a group concept. Thus, motivation takes into consideration the individual differences among the employees, and morale of the employees can be </a:t>
            </a:r>
            <a:r>
              <a:rPr lang="en-IN" sz="1000" dirty="0" smtClean="0">
                <a:latin typeface="+mj-lt"/>
              </a:rPr>
              <a:t>increased </a:t>
            </a:r>
            <a:r>
              <a:rPr lang="en-IN" sz="1000" dirty="0">
                <a:latin typeface="+mj-lt"/>
              </a:rPr>
              <a:t>by taking those factors into consideration which influence group scenario or total work settings.</a:t>
            </a:r>
          </a:p>
        </p:txBody>
      </p:sp>
      <p:sp>
        <p:nvSpPr>
          <p:cNvPr id="66" name="object 24"/>
          <p:cNvSpPr txBox="1">
            <a:spLocks noChangeArrowheads="1"/>
          </p:cNvSpPr>
          <p:nvPr/>
        </p:nvSpPr>
        <p:spPr bwMode="auto">
          <a:xfrm>
            <a:off x="3469172" y="1327051"/>
            <a:ext cx="247332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IN" altLang="en-US" sz="1100" b="1" dirty="0">
                <a:solidFill>
                  <a:srgbClr val="C00000"/>
                </a:solidFill>
              </a:rPr>
              <a:t>Imparting Leadership Quality </a:t>
            </a:r>
            <a:endParaRPr lang="en-US" altLang="en-US" sz="1100" dirty="0"/>
          </a:p>
        </p:txBody>
      </p:sp>
      <p:sp>
        <p:nvSpPr>
          <p:cNvPr id="67" name="object 25"/>
          <p:cNvSpPr txBox="1">
            <a:spLocks noChangeArrowheads="1"/>
          </p:cNvSpPr>
          <p:nvPr/>
        </p:nvSpPr>
        <p:spPr bwMode="auto">
          <a:xfrm>
            <a:off x="3462968" y="1523315"/>
            <a:ext cx="3094259" cy="475515"/>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ct val="103000"/>
              </a:lnSpc>
            </a:pPr>
            <a:r>
              <a:rPr lang="en-US" altLang="en-US" sz="1000" dirty="0"/>
              <a:t>Achievers always </a:t>
            </a:r>
            <a:r>
              <a:rPr lang="en-US" altLang="en-US" sz="1000" dirty="0" smtClean="0"/>
              <a:t>may tend </a:t>
            </a:r>
            <a:r>
              <a:rPr lang="en-US" altLang="en-US" sz="1000" dirty="0"/>
              <a:t>to impart their leadership quality either to their subordinates and  groom them to be the next in line </a:t>
            </a:r>
            <a:r>
              <a:rPr lang="en-US" altLang="en-US" sz="1000" dirty="0" smtClean="0"/>
              <a:t>leaders. </a:t>
            </a:r>
            <a:endParaRPr lang="en-US" altLang="en-US" sz="1000" dirty="0"/>
          </a:p>
        </p:txBody>
      </p:sp>
      <p:sp>
        <p:nvSpPr>
          <p:cNvPr id="68" name="object 26"/>
          <p:cNvSpPr txBox="1">
            <a:spLocks noChangeArrowheads="1"/>
          </p:cNvSpPr>
          <p:nvPr/>
        </p:nvSpPr>
        <p:spPr bwMode="auto">
          <a:xfrm>
            <a:off x="3462968" y="3183040"/>
            <a:ext cx="30921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IN" altLang="en-US" sz="1100" b="1" dirty="0">
                <a:solidFill>
                  <a:srgbClr val="C00000"/>
                </a:solidFill>
              </a:rPr>
              <a:t>Selecting the best Asset </a:t>
            </a:r>
            <a:r>
              <a:rPr lang="en-IN" altLang="en-US" sz="1100" b="1" dirty="0" smtClean="0">
                <a:solidFill>
                  <a:srgbClr val="C00000"/>
                </a:solidFill>
              </a:rPr>
              <a:t> </a:t>
            </a:r>
          </a:p>
          <a:p>
            <a:pPr eaLnBrk="1" hangingPunct="1"/>
            <a:r>
              <a:rPr lang="en-IN" altLang="en-US" sz="1100" b="1" dirty="0" smtClean="0">
                <a:solidFill>
                  <a:srgbClr val="C00000"/>
                </a:solidFill>
              </a:rPr>
              <a:t>Recruitment &amp; Interviewing technique</a:t>
            </a:r>
            <a:endParaRPr lang="en-US" altLang="en-US" sz="1100" dirty="0"/>
          </a:p>
        </p:txBody>
      </p:sp>
      <p:sp>
        <p:nvSpPr>
          <p:cNvPr id="69" name="object 27"/>
          <p:cNvSpPr txBox="1">
            <a:spLocks noChangeArrowheads="1"/>
          </p:cNvSpPr>
          <p:nvPr/>
        </p:nvSpPr>
        <p:spPr bwMode="auto">
          <a:xfrm>
            <a:off x="3462968" y="3530388"/>
            <a:ext cx="3092124" cy="1098762"/>
          </a:xfrm>
          <a:prstGeom prst="rect">
            <a:avLst/>
          </a:prstGeom>
          <a:noFill/>
          <a:ln>
            <a:noFill/>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ct val="102000"/>
              </a:lnSpc>
            </a:pPr>
            <a:r>
              <a:rPr lang="en-US" altLang="en-US" sz="1000" dirty="0">
                <a:latin typeface="+mj-lt"/>
              </a:rPr>
              <a:t>Interviewing a candidate is always judged by the knowledge and relevant experience with the positive attitude towards a growing institution  they  posses. Monetary gains for a livelihood becomes secondary when </a:t>
            </a:r>
            <a:r>
              <a:rPr lang="en-US" altLang="en-US" sz="1000" dirty="0" smtClean="0">
                <a:latin typeface="+mj-lt"/>
              </a:rPr>
              <a:t>an </a:t>
            </a:r>
            <a:r>
              <a:rPr lang="en-US" altLang="en-US" sz="1000" dirty="0">
                <a:latin typeface="+mj-lt"/>
              </a:rPr>
              <a:t>individual converts the stress related job into an ever growing challenge. This potential candidate becomes an asset to an institution.</a:t>
            </a:r>
          </a:p>
        </p:txBody>
      </p:sp>
      <p:sp>
        <p:nvSpPr>
          <p:cNvPr id="70" name="object 2"/>
          <p:cNvSpPr txBox="1"/>
          <p:nvPr/>
        </p:nvSpPr>
        <p:spPr>
          <a:xfrm>
            <a:off x="67" y="76200"/>
            <a:ext cx="3239559"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dirty="0">
                <a:solidFill>
                  <a:schemeClr val="bg1"/>
                </a:solidFill>
                <a:latin typeface="+mj-lt"/>
                <a:cs typeface="Calibri"/>
              </a:rPr>
              <a:t>Ab</a:t>
            </a:r>
            <a:r>
              <a:rPr sz="1100" b="1" spc="-10" dirty="0">
                <a:solidFill>
                  <a:schemeClr val="bg1"/>
                </a:solidFill>
                <a:latin typeface="+mj-lt"/>
                <a:cs typeface="Calibri"/>
              </a:rPr>
              <a:t>o</a:t>
            </a:r>
            <a:r>
              <a:rPr sz="1100" b="1" spc="-5" dirty="0">
                <a:solidFill>
                  <a:schemeClr val="bg1"/>
                </a:solidFill>
                <a:latin typeface="+mj-lt"/>
                <a:cs typeface="Calibri"/>
              </a:rPr>
              <a:t>u</a:t>
            </a:r>
            <a:r>
              <a:rPr sz="1100" b="1" dirty="0">
                <a:solidFill>
                  <a:schemeClr val="bg1"/>
                </a:solidFill>
                <a:latin typeface="+mj-lt"/>
                <a:cs typeface="Calibri"/>
              </a:rPr>
              <a:t>t</a:t>
            </a:r>
            <a:r>
              <a:rPr sz="1100" b="1" spc="-35" dirty="0">
                <a:solidFill>
                  <a:schemeClr val="bg1"/>
                </a:solidFill>
                <a:latin typeface="+mj-lt"/>
                <a:cs typeface="Times New Roman"/>
              </a:rPr>
              <a:t> </a:t>
            </a:r>
            <a:r>
              <a:rPr lang="en-IN" sz="1100" b="1" spc="-35" dirty="0" smtClean="0">
                <a:solidFill>
                  <a:schemeClr val="bg1"/>
                </a:solidFill>
                <a:latin typeface="+mj-lt"/>
                <a:cs typeface="Times New Roman"/>
              </a:rPr>
              <a:t>HR Management Symposium</a:t>
            </a:r>
            <a:endParaRPr sz="1100" dirty="0">
              <a:solidFill>
                <a:schemeClr val="bg1"/>
              </a:solidFill>
              <a:latin typeface="+mj-lt"/>
              <a:cs typeface="Calibri"/>
            </a:endParaRPr>
          </a:p>
        </p:txBody>
      </p:sp>
      <p:sp>
        <p:nvSpPr>
          <p:cNvPr id="71" name="object 3"/>
          <p:cNvSpPr txBox="1">
            <a:spLocks noChangeArrowheads="1"/>
          </p:cNvSpPr>
          <p:nvPr/>
        </p:nvSpPr>
        <p:spPr bwMode="auto">
          <a:xfrm>
            <a:off x="-734" y="287753"/>
            <a:ext cx="3240360" cy="2797689"/>
          </a:xfrm>
          <a:prstGeom prst="rect">
            <a:avLst/>
          </a:prstGeom>
          <a:noFill/>
          <a:ln w="9525">
            <a:noFill/>
            <a:miter lim="800000"/>
            <a:headEnd/>
            <a:tailEnd/>
          </a:ln>
          <a:extLst/>
        </p:spPr>
        <p:txBody>
          <a:bodyPr wrap="square" lIns="0" tIns="0" rIns="0" bIns="0">
            <a:spAutoFit/>
          </a:bodyPr>
          <a:lstStyle>
            <a:lvl1pPr marL="12700">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ct val="101000"/>
              </a:lnSpc>
              <a:defRPr/>
            </a:pPr>
            <a:r>
              <a:rPr lang="en-US" altLang="en-US" sz="1000" dirty="0" smtClean="0">
                <a:latin typeface="+mj-lt"/>
                <a:cs typeface="Calibri" pitchFamily="34" charset="0"/>
              </a:rPr>
              <a:t>The</a:t>
            </a:r>
            <a:r>
              <a:rPr lang="en-US" altLang="en-US" sz="1000" dirty="0" smtClean="0">
                <a:latin typeface="+mj-lt"/>
                <a:cs typeface="Times New Roman" pitchFamily="18" charset="0"/>
              </a:rPr>
              <a:t> First </a:t>
            </a:r>
            <a:r>
              <a:rPr lang="en-US" altLang="en-US" sz="1000" dirty="0" smtClean="0">
                <a:latin typeface="+mj-lt"/>
                <a:cs typeface="Calibri" pitchFamily="34" charset="0"/>
              </a:rPr>
              <a:t>National</a:t>
            </a:r>
            <a:r>
              <a:rPr lang="en-US" altLang="en-US" sz="1000" dirty="0" smtClean="0">
                <a:latin typeface="+mj-lt"/>
                <a:cs typeface="Times New Roman" pitchFamily="18" charset="0"/>
              </a:rPr>
              <a:t> </a:t>
            </a:r>
            <a:r>
              <a:rPr lang="en-US" altLang="en-US" sz="1000" dirty="0" smtClean="0">
                <a:latin typeface="+mj-lt"/>
                <a:cs typeface="Calibri" pitchFamily="34" charset="0"/>
              </a:rPr>
              <a:t>Symposium on </a:t>
            </a:r>
            <a:r>
              <a:rPr lang="en-US" altLang="en-US" sz="1000" b="1" dirty="0" smtClean="0">
                <a:latin typeface="+mj-lt"/>
                <a:cs typeface="Calibri" pitchFamily="34" charset="0"/>
              </a:rPr>
              <a:t>Administrative Excellence</a:t>
            </a:r>
            <a:r>
              <a:rPr lang="en-US" altLang="en-US" sz="1000" b="1" dirty="0" smtClean="0">
                <a:latin typeface="+mj-lt"/>
                <a:cs typeface="Times New Roman" pitchFamily="18" charset="0"/>
              </a:rPr>
              <a:t> </a:t>
            </a:r>
            <a:r>
              <a:rPr lang="en-US" altLang="en-US" sz="1000" dirty="0" smtClean="0">
                <a:latin typeface="+mj-lt"/>
                <a:cs typeface="Calibri" pitchFamily="34" charset="0"/>
              </a:rPr>
              <a:t>will</a:t>
            </a:r>
            <a:r>
              <a:rPr lang="en-US" altLang="en-US" sz="1000" dirty="0" smtClean="0">
                <a:latin typeface="+mj-lt"/>
                <a:cs typeface="Times New Roman" pitchFamily="18" charset="0"/>
              </a:rPr>
              <a:t> </a:t>
            </a:r>
            <a:r>
              <a:rPr lang="en-US" altLang="en-US" sz="1000" dirty="0" smtClean="0">
                <a:latin typeface="+mj-lt"/>
                <a:cs typeface="Calibri" pitchFamily="34" charset="0"/>
              </a:rPr>
              <a:t>be</a:t>
            </a:r>
            <a:r>
              <a:rPr lang="en-US" altLang="en-US" sz="1000" dirty="0" smtClean="0">
                <a:latin typeface="+mj-lt"/>
                <a:cs typeface="Times New Roman" pitchFamily="18" charset="0"/>
              </a:rPr>
              <a:t> </a:t>
            </a:r>
            <a:r>
              <a:rPr lang="en-US" altLang="en-US" sz="1000" dirty="0" smtClean="0">
                <a:latin typeface="+mj-lt"/>
                <a:cs typeface="Calibri" pitchFamily="34" charset="0"/>
              </a:rPr>
              <a:t>held</a:t>
            </a:r>
            <a:r>
              <a:rPr lang="en-US" altLang="en-US" sz="1000" dirty="0" smtClean="0">
                <a:latin typeface="+mj-lt"/>
                <a:cs typeface="Times New Roman" pitchFamily="18" charset="0"/>
              </a:rPr>
              <a:t> on Saturday, the </a:t>
            </a:r>
            <a:r>
              <a:rPr lang="en-US" altLang="en-US" sz="1000" b="1" dirty="0" smtClean="0">
                <a:latin typeface="+mj-lt"/>
                <a:cs typeface="Times New Roman" pitchFamily="18" charset="0"/>
              </a:rPr>
              <a:t>11th of January 2020 </a:t>
            </a:r>
            <a:r>
              <a:rPr lang="en-US" altLang="en-US" sz="1000" dirty="0" smtClean="0">
                <a:latin typeface="+mj-lt"/>
                <a:cs typeface="Calibri" pitchFamily="34" charset="0"/>
              </a:rPr>
              <a:t>at</a:t>
            </a:r>
            <a:r>
              <a:rPr lang="en-US" altLang="en-US" sz="1000" dirty="0" smtClean="0">
                <a:latin typeface="+mj-lt"/>
                <a:cs typeface="Times New Roman" pitchFamily="18" charset="0"/>
              </a:rPr>
              <a:t> the </a:t>
            </a:r>
            <a:r>
              <a:rPr lang="en-US" altLang="en-US" sz="1000" dirty="0" smtClean="0">
                <a:latin typeface="+mj-lt"/>
                <a:cs typeface="Calibri" pitchFamily="34" charset="0"/>
              </a:rPr>
              <a:t>Advanced</a:t>
            </a:r>
            <a:r>
              <a:rPr lang="en-US" altLang="en-US" sz="1000" dirty="0" smtClean="0">
                <a:latin typeface="+mj-lt"/>
                <a:cs typeface="Times New Roman" pitchFamily="18" charset="0"/>
              </a:rPr>
              <a:t> </a:t>
            </a:r>
            <a:r>
              <a:rPr lang="en-US" altLang="en-US" sz="1000" dirty="0" smtClean="0">
                <a:latin typeface="+mj-lt"/>
                <a:cs typeface="Calibri" pitchFamily="34" charset="0"/>
              </a:rPr>
              <a:t>Centre</a:t>
            </a:r>
            <a:r>
              <a:rPr lang="en-US" altLang="en-US" sz="1000" dirty="0" smtClean="0">
                <a:latin typeface="+mj-lt"/>
                <a:cs typeface="Times New Roman" pitchFamily="18" charset="0"/>
              </a:rPr>
              <a:t> </a:t>
            </a:r>
            <a:r>
              <a:rPr lang="en-US" altLang="en-US" sz="1000" dirty="0" smtClean="0">
                <a:latin typeface="+mj-lt"/>
                <a:cs typeface="Calibri" pitchFamily="34" charset="0"/>
              </a:rPr>
              <a:t>for</a:t>
            </a:r>
            <a:r>
              <a:rPr lang="en-US" altLang="en-US" sz="1000" dirty="0" smtClean="0">
                <a:latin typeface="+mj-lt"/>
                <a:cs typeface="Times New Roman" pitchFamily="18" charset="0"/>
              </a:rPr>
              <a:t> </a:t>
            </a:r>
            <a:r>
              <a:rPr lang="en-US" altLang="en-US" sz="1000" dirty="0" smtClean="0">
                <a:latin typeface="+mj-lt"/>
                <a:cs typeface="Calibri" pitchFamily="34" charset="0"/>
              </a:rPr>
              <a:t>Treatment,</a:t>
            </a:r>
            <a:r>
              <a:rPr lang="en-US" altLang="en-US" sz="1000" dirty="0" smtClean="0">
                <a:latin typeface="+mj-lt"/>
                <a:cs typeface="Times New Roman" pitchFamily="18" charset="0"/>
              </a:rPr>
              <a:t> </a:t>
            </a:r>
            <a:r>
              <a:rPr lang="en-US" altLang="en-US" sz="1000" dirty="0" smtClean="0">
                <a:latin typeface="+mj-lt"/>
                <a:cs typeface="Calibri" pitchFamily="34" charset="0"/>
              </a:rPr>
              <a:t>Research</a:t>
            </a:r>
            <a:r>
              <a:rPr lang="en-US" altLang="en-US" sz="1000" dirty="0" smtClean="0">
                <a:latin typeface="+mj-lt"/>
                <a:cs typeface="Times New Roman" pitchFamily="18" charset="0"/>
              </a:rPr>
              <a:t> </a:t>
            </a:r>
            <a:r>
              <a:rPr lang="en-US" altLang="en-US" sz="1000" dirty="0" smtClean="0">
                <a:latin typeface="+mj-lt"/>
                <a:cs typeface="Calibri" pitchFamily="34" charset="0"/>
              </a:rPr>
              <a:t>and</a:t>
            </a:r>
            <a:r>
              <a:rPr lang="en-US" altLang="en-US" sz="1000" dirty="0" smtClean="0">
                <a:latin typeface="+mj-lt"/>
                <a:cs typeface="Times New Roman" pitchFamily="18" charset="0"/>
              </a:rPr>
              <a:t> </a:t>
            </a:r>
            <a:r>
              <a:rPr lang="en-US" altLang="en-US" sz="1000" dirty="0" smtClean="0">
                <a:latin typeface="+mj-lt"/>
                <a:cs typeface="Calibri" pitchFamily="34" charset="0"/>
              </a:rPr>
              <a:t>Education</a:t>
            </a:r>
            <a:r>
              <a:rPr lang="en-US" altLang="en-US" sz="1000" dirty="0" smtClean="0">
                <a:latin typeface="+mj-lt"/>
                <a:cs typeface="Times New Roman" pitchFamily="18" charset="0"/>
              </a:rPr>
              <a:t> </a:t>
            </a:r>
            <a:r>
              <a:rPr lang="en-US" altLang="en-US" sz="1000" dirty="0" smtClean="0">
                <a:latin typeface="+mj-lt"/>
                <a:cs typeface="Calibri" pitchFamily="34" charset="0"/>
              </a:rPr>
              <a:t>in Cancer (ACTREC), Tata Memorial Centre (TMC)</a:t>
            </a:r>
            <a:r>
              <a:rPr lang="en-US" altLang="en-US" sz="1000" dirty="0" smtClean="0">
                <a:latin typeface="+mj-lt"/>
                <a:cs typeface="Times New Roman" pitchFamily="18" charset="0"/>
              </a:rPr>
              <a:t> </a:t>
            </a:r>
            <a:r>
              <a:rPr lang="en-US" altLang="en-US" sz="1000" dirty="0" smtClean="0">
                <a:latin typeface="+mj-lt"/>
                <a:cs typeface="Calibri" pitchFamily="34" charset="0"/>
              </a:rPr>
              <a:t>in</a:t>
            </a:r>
            <a:r>
              <a:rPr lang="en-US" altLang="en-US" sz="1000" dirty="0" smtClean="0">
                <a:latin typeface="+mj-lt"/>
                <a:cs typeface="Times New Roman" pitchFamily="18" charset="0"/>
              </a:rPr>
              <a:t> </a:t>
            </a:r>
            <a:r>
              <a:rPr lang="en-US" altLang="en-US" sz="1000" dirty="0" smtClean="0">
                <a:latin typeface="+mj-lt"/>
                <a:cs typeface="Calibri" pitchFamily="34" charset="0"/>
              </a:rPr>
              <a:t>Navi</a:t>
            </a:r>
            <a:r>
              <a:rPr lang="en-US" altLang="en-US" sz="1000" dirty="0" smtClean="0">
                <a:latin typeface="+mj-lt"/>
                <a:cs typeface="Times New Roman" pitchFamily="18" charset="0"/>
              </a:rPr>
              <a:t> </a:t>
            </a:r>
            <a:r>
              <a:rPr lang="en-US" altLang="en-US" sz="1000" dirty="0" smtClean="0">
                <a:latin typeface="+mj-lt"/>
                <a:cs typeface="Calibri" pitchFamily="34" charset="0"/>
              </a:rPr>
              <a:t>Mumbai.</a:t>
            </a:r>
            <a:r>
              <a:rPr lang="en-US" altLang="en-US" sz="1000" dirty="0" smtClean="0">
                <a:latin typeface="+mj-lt"/>
                <a:cs typeface="Times New Roman" pitchFamily="18" charset="0"/>
              </a:rPr>
              <a:t> </a:t>
            </a:r>
            <a:r>
              <a:rPr lang="en-US" altLang="en-US" sz="1000" dirty="0" smtClean="0">
                <a:latin typeface="+mj-lt"/>
                <a:cs typeface="Calibri" pitchFamily="34" charset="0"/>
              </a:rPr>
              <a:t>The symposium</a:t>
            </a:r>
            <a:r>
              <a:rPr lang="en-US" altLang="en-US" sz="1000" dirty="0" smtClean="0">
                <a:latin typeface="+mj-lt"/>
                <a:cs typeface="Times New Roman" pitchFamily="18" charset="0"/>
              </a:rPr>
              <a:t> </a:t>
            </a:r>
            <a:r>
              <a:rPr lang="en-US" altLang="en-US" sz="1000" dirty="0" smtClean="0">
                <a:latin typeface="+mj-lt"/>
                <a:cs typeface="Calibri" pitchFamily="34" charset="0"/>
              </a:rPr>
              <a:t>will be</a:t>
            </a:r>
            <a:r>
              <a:rPr lang="en-US" altLang="en-US" sz="1000" dirty="0" smtClean="0">
                <a:latin typeface="+mj-lt"/>
                <a:cs typeface="Times New Roman" pitchFamily="18" charset="0"/>
              </a:rPr>
              <a:t> </a:t>
            </a:r>
            <a:r>
              <a:rPr lang="en-US" altLang="en-US" sz="1000" dirty="0" smtClean="0">
                <a:latin typeface="+mj-lt"/>
                <a:cs typeface="Calibri" pitchFamily="34" charset="0"/>
              </a:rPr>
              <a:t>an</a:t>
            </a:r>
            <a:r>
              <a:rPr lang="en-US" altLang="en-US" sz="1000" dirty="0" smtClean="0">
                <a:latin typeface="+mj-lt"/>
                <a:cs typeface="Times New Roman" pitchFamily="18" charset="0"/>
              </a:rPr>
              <a:t> </a:t>
            </a:r>
            <a:r>
              <a:rPr lang="en-US" altLang="en-US" sz="1000" dirty="0" smtClean="0">
                <a:latin typeface="+mj-lt"/>
                <a:cs typeface="Calibri" pitchFamily="34" charset="0"/>
              </a:rPr>
              <a:t>excellent</a:t>
            </a:r>
            <a:r>
              <a:rPr lang="en-US" altLang="en-US" sz="1000" dirty="0" smtClean="0">
                <a:latin typeface="+mj-lt"/>
                <a:cs typeface="Times New Roman" pitchFamily="18" charset="0"/>
              </a:rPr>
              <a:t> </a:t>
            </a:r>
            <a:r>
              <a:rPr lang="en-US" altLang="en-US" sz="1000" dirty="0" smtClean="0">
                <a:latin typeface="+mj-lt"/>
                <a:cs typeface="Calibri" pitchFamily="34" charset="0"/>
              </a:rPr>
              <a:t>opportunity</a:t>
            </a:r>
            <a:r>
              <a:rPr lang="en-US" altLang="en-US" sz="1000" dirty="0" smtClean="0">
                <a:latin typeface="+mj-lt"/>
                <a:cs typeface="Times New Roman" pitchFamily="18" charset="0"/>
              </a:rPr>
              <a:t> </a:t>
            </a:r>
            <a:r>
              <a:rPr lang="en-US" altLang="en-US" sz="1000" dirty="0" smtClean="0">
                <a:latin typeface="+mj-lt"/>
                <a:cs typeface="Calibri" pitchFamily="34" charset="0"/>
              </a:rPr>
              <a:t>for</a:t>
            </a:r>
            <a:r>
              <a:rPr lang="en-US" altLang="en-US" sz="1000" dirty="0" smtClean="0">
                <a:latin typeface="+mj-lt"/>
                <a:cs typeface="Times New Roman" pitchFamily="18" charset="0"/>
              </a:rPr>
              <a:t> the Managers, Supervisory and subordinate staff, </a:t>
            </a:r>
            <a:r>
              <a:rPr lang="en-US" altLang="en-US" sz="1000" dirty="0" smtClean="0">
                <a:latin typeface="+mj-lt"/>
                <a:cs typeface="Calibri" pitchFamily="34" charset="0"/>
              </a:rPr>
              <a:t>Human Resource personnel,</a:t>
            </a:r>
            <a:r>
              <a:rPr lang="en-US" altLang="en-US" sz="1000" dirty="0" smtClean="0">
                <a:latin typeface="+mj-lt"/>
                <a:cs typeface="Times New Roman" pitchFamily="18" charset="0"/>
              </a:rPr>
              <a:t> </a:t>
            </a:r>
            <a:r>
              <a:rPr lang="en-US" altLang="en-US" sz="1000" dirty="0" smtClean="0">
                <a:latin typeface="+mj-lt"/>
                <a:cs typeface="Calibri" pitchFamily="34" charset="0"/>
              </a:rPr>
              <a:t>Administrative personnel multitasking on a variety of administrative portfolios. This unique symposium will focus on topics related to Human Resource and the prime objectives will be to</a:t>
            </a:r>
            <a:r>
              <a:rPr lang="en-US" altLang="en-US" sz="1000" dirty="0" smtClean="0">
                <a:latin typeface="+mj-lt"/>
                <a:cs typeface="Times New Roman" pitchFamily="18" charset="0"/>
              </a:rPr>
              <a:t> </a:t>
            </a:r>
            <a:r>
              <a:rPr lang="en-US" altLang="en-US" sz="1000" dirty="0" smtClean="0">
                <a:latin typeface="+mj-lt"/>
                <a:cs typeface="Calibri" pitchFamily="34" charset="0"/>
              </a:rPr>
              <a:t>share</a:t>
            </a:r>
            <a:r>
              <a:rPr lang="en-US" altLang="en-US" sz="1000" dirty="0" smtClean="0">
                <a:latin typeface="+mj-lt"/>
                <a:cs typeface="Times New Roman" pitchFamily="18" charset="0"/>
              </a:rPr>
              <a:t> </a:t>
            </a:r>
            <a:r>
              <a:rPr lang="en-US" altLang="en-US" sz="1000" dirty="0" smtClean="0">
                <a:latin typeface="+mj-lt"/>
                <a:cs typeface="Calibri" pitchFamily="34" charset="0"/>
              </a:rPr>
              <a:t>experiences,</a:t>
            </a:r>
            <a:r>
              <a:rPr lang="en-US" altLang="en-US" sz="1000" dirty="0" smtClean="0">
                <a:latin typeface="+mj-lt"/>
                <a:cs typeface="Times New Roman" pitchFamily="18" charset="0"/>
              </a:rPr>
              <a:t> </a:t>
            </a:r>
            <a:r>
              <a:rPr lang="en-US" altLang="en-US" sz="1000" dirty="0" smtClean="0">
                <a:latin typeface="+mj-lt"/>
                <a:cs typeface="Calibri" pitchFamily="34" charset="0"/>
              </a:rPr>
              <a:t>ideas,</a:t>
            </a:r>
            <a:r>
              <a:rPr lang="en-US" altLang="en-US" sz="1000" dirty="0" smtClean="0">
                <a:latin typeface="+mj-lt"/>
                <a:cs typeface="Times New Roman" pitchFamily="18" charset="0"/>
              </a:rPr>
              <a:t> </a:t>
            </a:r>
            <a:r>
              <a:rPr lang="en-US" altLang="en-US" sz="1000" dirty="0" smtClean="0">
                <a:latin typeface="+mj-lt"/>
                <a:cs typeface="Calibri" pitchFamily="34" charset="0"/>
              </a:rPr>
              <a:t>and</a:t>
            </a:r>
            <a:r>
              <a:rPr lang="en-US" altLang="en-US" sz="1000" dirty="0" smtClean="0">
                <a:latin typeface="+mj-lt"/>
                <a:cs typeface="Times New Roman" pitchFamily="18" charset="0"/>
              </a:rPr>
              <a:t> </a:t>
            </a:r>
            <a:r>
              <a:rPr lang="en-US" altLang="en-US" sz="1000" dirty="0" smtClean="0">
                <a:latin typeface="+mj-lt"/>
                <a:cs typeface="Calibri" pitchFamily="34" charset="0"/>
              </a:rPr>
              <a:t>boost the morale</a:t>
            </a:r>
            <a:r>
              <a:rPr lang="en-US" altLang="en-US" sz="1000" dirty="0" smtClean="0">
                <a:latin typeface="+mj-lt"/>
                <a:cs typeface="Times New Roman" pitchFamily="18" charset="0"/>
              </a:rPr>
              <a:t> </a:t>
            </a:r>
            <a:r>
              <a:rPr lang="en-US" altLang="en-US" sz="1000" dirty="0" smtClean="0">
                <a:latin typeface="+mj-lt"/>
                <a:cs typeface="Calibri" pitchFamily="34" charset="0"/>
              </a:rPr>
              <a:t>on</a:t>
            </a:r>
            <a:r>
              <a:rPr lang="en-US" altLang="en-US" sz="1000" dirty="0" smtClean="0">
                <a:latin typeface="+mj-lt"/>
                <a:cs typeface="Times New Roman" pitchFamily="18" charset="0"/>
              </a:rPr>
              <a:t> </a:t>
            </a:r>
            <a:r>
              <a:rPr lang="en-US" altLang="en-US" sz="1000" dirty="0" smtClean="0">
                <a:latin typeface="+mj-lt"/>
                <a:cs typeface="Calibri" pitchFamily="34" charset="0"/>
              </a:rPr>
              <a:t>all</a:t>
            </a:r>
            <a:r>
              <a:rPr lang="en-US" altLang="en-US" sz="1000" dirty="0" smtClean="0">
                <a:latin typeface="+mj-lt"/>
                <a:cs typeface="Times New Roman" pitchFamily="18" charset="0"/>
              </a:rPr>
              <a:t> </a:t>
            </a:r>
            <a:r>
              <a:rPr lang="en-US" altLang="en-US" sz="1000" dirty="0" smtClean="0">
                <a:latin typeface="+mj-lt"/>
                <a:cs typeface="Calibri" pitchFamily="34" charset="0"/>
              </a:rPr>
              <a:t>aspects</a:t>
            </a:r>
            <a:r>
              <a:rPr lang="en-US" altLang="en-US" sz="1000" dirty="0" smtClean="0">
                <a:latin typeface="+mj-lt"/>
                <a:cs typeface="Times New Roman" pitchFamily="18" charset="0"/>
              </a:rPr>
              <a:t> of HR </a:t>
            </a:r>
            <a:r>
              <a:rPr lang="en-US" altLang="en-US" sz="1000" dirty="0" smtClean="0">
                <a:latin typeface="+mj-lt"/>
                <a:cs typeface="Calibri" pitchFamily="34" charset="0"/>
              </a:rPr>
              <a:t>enabling to be projected on</a:t>
            </a:r>
            <a:r>
              <a:rPr lang="en-US" altLang="en-US" sz="1000" dirty="0" smtClean="0">
                <a:latin typeface="+mj-lt"/>
                <a:cs typeface="Times New Roman" pitchFamily="18" charset="0"/>
              </a:rPr>
              <a:t> a </a:t>
            </a:r>
            <a:r>
              <a:rPr lang="en-US" altLang="en-US" sz="1000" dirty="0" smtClean="0">
                <a:latin typeface="+mj-lt"/>
                <a:cs typeface="Calibri" pitchFamily="34" charset="0"/>
              </a:rPr>
              <a:t>solitary</a:t>
            </a:r>
            <a:r>
              <a:rPr lang="en-US" altLang="en-US" sz="1000" dirty="0" smtClean="0">
                <a:latin typeface="+mj-lt"/>
                <a:cs typeface="Times New Roman" pitchFamily="18" charset="0"/>
              </a:rPr>
              <a:t> </a:t>
            </a:r>
            <a:r>
              <a:rPr lang="en-US" altLang="en-US" sz="1000" dirty="0" smtClean="0">
                <a:latin typeface="+mj-lt"/>
                <a:cs typeface="Calibri" pitchFamily="34" charset="0"/>
              </a:rPr>
              <a:t>platform.</a:t>
            </a:r>
            <a:r>
              <a:rPr lang="en-US" altLang="en-US" sz="1000" dirty="0" smtClean="0">
                <a:latin typeface="+mj-lt"/>
                <a:cs typeface="Times New Roman" pitchFamily="18" charset="0"/>
              </a:rPr>
              <a:t> </a:t>
            </a:r>
            <a:r>
              <a:rPr lang="en-US" altLang="en-US" sz="1000" dirty="0" smtClean="0">
                <a:latin typeface="+mj-lt"/>
                <a:cs typeface="Calibri" pitchFamily="34" charset="0"/>
              </a:rPr>
              <a:t>The Administrative fraction of the human resource encompasses a variety of topics, but the most burning issues will be portrayed and discussed. The symposium will  bring out value added  experience by the stalwart, vibrant orators,</a:t>
            </a:r>
            <a:r>
              <a:rPr lang="en-US" altLang="en-US" sz="1000" dirty="0" smtClean="0">
                <a:latin typeface="+mj-lt"/>
                <a:cs typeface="Times New Roman" pitchFamily="18" charset="0"/>
              </a:rPr>
              <a:t> </a:t>
            </a:r>
            <a:r>
              <a:rPr lang="en-US" altLang="en-US" sz="1000" dirty="0" smtClean="0">
                <a:latin typeface="+mj-lt"/>
                <a:cs typeface="Calibri" pitchFamily="34" charset="0"/>
              </a:rPr>
              <a:t>which may be imbibed by the participants to make their parent organization a smooth functioning  and an institution of excellence. </a:t>
            </a:r>
          </a:p>
        </p:txBody>
      </p:sp>
      <p:sp>
        <p:nvSpPr>
          <p:cNvPr id="72" name="object 5"/>
          <p:cNvSpPr txBox="1"/>
          <p:nvPr/>
        </p:nvSpPr>
        <p:spPr>
          <a:xfrm>
            <a:off x="-40" y="5070851"/>
            <a:ext cx="3205084"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dirty="0">
                <a:solidFill>
                  <a:schemeClr val="bg1"/>
                </a:solidFill>
                <a:latin typeface="Calibri"/>
                <a:cs typeface="Calibri"/>
              </a:rPr>
              <a:t>Ab</a:t>
            </a:r>
            <a:r>
              <a:rPr sz="1100" b="1" spc="-10" dirty="0">
                <a:solidFill>
                  <a:schemeClr val="bg1"/>
                </a:solidFill>
                <a:latin typeface="Calibri"/>
                <a:cs typeface="Calibri"/>
              </a:rPr>
              <a:t>o</a:t>
            </a:r>
            <a:r>
              <a:rPr sz="1100" b="1" spc="-5" dirty="0">
                <a:solidFill>
                  <a:schemeClr val="bg1"/>
                </a:solidFill>
                <a:latin typeface="Calibri"/>
                <a:cs typeface="Calibri"/>
              </a:rPr>
              <a:t>u</a:t>
            </a:r>
            <a:r>
              <a:rPr sz="1100" b="1" dirty="0">
                <a:solidFill>
                  <a:schemeClr val="bg1"/>
                </a:solidFill>
                <a:latin typeface="Calibri"/>
                <a:cs typeface="Calibri"/>
              </a:rPr>
              <a:t>t</a:t>
            </a:r>
            <a:r>
              <a:rPr sz="1100" b="1" spc="-35" dirty="0">
                <a:solidFill>
                  <a:schemeClr val="bg1"/>
                </a:solidFill>
                <a:latin typeface="Times New Roman"/>
                <a:cs typeface="Times New Roman"/>
              </a:rPr>
              <a:t> </a:t>
            </a:r>
            <a:r>
              <a:rPr lang="en-IN" sz="1100" b="1" dirty="0">
                <a:solidFill>
                  <a:schemeClr val="bg1"/>
                </a:solidFill>
                <a:latin typeface="Calibri"/>
                <a:cs typeface="Calibri"/>
              </a:rPr>
              <a:t>TMC </a:t>
            </a:r>
            <a:endParaRPr sz="1100" dirty="0">
              <a:solidFill>
                <a:schemeClr val="bg1"/>
              </a:solidFill>
              <a:latin typeface="Calibri"/>
              <a:cs typeface="Calibri"/>
            </a:endParaRPr>
          </a:p>
        </p:txBody>
      </p:sp>
      <p:sp>
        <p:nvSpPr>
          <p:cNvPr id="74" name="Rectangle 73"/>
          <p:cNvSpPr/>
          <p:nvPr/>
        </p:nvSpPr>
        <p:spPr>
          <a:xfrm>
            <a:off x="-49230" y="5203208"/>
            <a:ext cx="3240626" cy="1631216"/>
          </a:xfrm>
          <a:prstGeom prst="rect">
            <a:avLst/>
          </a:prstGeom>
          <a:noFill/>
        </p:spPr>
        <p:txBody>
          <a:bodyPr wrap="square">
            <a:spAutoFit/>
          </a:bodyPr>
          <a:lstStyle/>
          <a:p>
            <a:pPr algn="just">
              <a:defRPr/>
            </a:pPr>
            <a:r>
              <a:rPr lang="en-IN" sz="1000" dirty="0">
                <a:latin typeface="+mj-lt"/>
              </a:rPr>
              <a:t>The Tata Memorial Centre (TMC) encompasses the Tata Memorial Hospital (TMH) and ACTREC. TMH is situated in Parel, </a:t>
            </a:r>
            <a:r>
              <a:rPr lang="en-IN" sz="1000" dirty="0" smtClean="0">
                <a:latin typeface="+mj-lt"/>
              </a:rPr>
              <a:t>Mumbai and </a:t>
            </a:r>
            <a:r>
              <a:rPr lang="en-IN" sz="1000" dirty="0">
                <a:latin typeface="+mj-lt"/>
              </a:rPr>
              <a:t>ACTREC in Kharghar, Navi Mumbai. The Chief Administration Officer oversees the </a:t>
            </a:r>
            <a:r>
              <a:rPr lang="en-IN" sz="1000" dirty="0" smtClean="0">
                <a:latin typeface="+mj-lt"/>
              </a:rPr>
              <a:t>administration </a:t>
            </a:r>
            <a:r>
              <a:rPr lang="en-IN" sz="1000" dirty="0">
                <a:latin typeface="+mj-lt"/>
              </a:rPr>
              <a:t>of both the </a:t>
            </a:r>
            <a:r>
              <a:rPr lang="en-IN" sz="1000" dirty="0" smtClean="0">
                <a:latin typeface="+mj-lt"/>
              </a:rPr>
              <a:t>organisations, </a:t>
            </a:r>
            <a:r>
              <a:rPr lang="en-IN" sz="1000" dirty="0">
                <a:latin typeface="+mj-lt"/>
              </a:rPr>
              <a:t>which in turn is managed by the Senior Administrative Officers </a:t>
            </a:r>
            <a:r>
              <a:rPr lang="en-IN" sz="1000" dirty="0" smtClean="0">
                <a:latin typeface="+mj-lt"/>
              </a:rPr>
              <a:t>of TMC </a:t>
            </a:r>
            <a:r>
              <a:rPr lang="en-IN" sz="1000" dirty="0">
                <a:latin typeface="+mj-lt"/>
              </a:rPr>
              <a:t>is an Autonomous body funded and controlled by </a:t>
            </a:r>
            <a:r>
              <a:rPr lang="en-IN" sz="1000" dirty="0" smtClean="0">
                <a:latin typeface="+mj-lt"/>
              </a:rPr>
              <a:t>the Department </a:t>
            </a:r>
            <a:r>
              <a:rPr lang="en-IN" sz="1000" dirty="0">
                <a:latin typeface="+mj-lt"/>
              </a:rPr>
              <a:t>of Atomic Energy, (DAE), Government of India which also </a:t>
            </a:r>
            <a:r>
              <a:rPr lang="en-IN" sz="1000" dirty="0" smtClean="0">
                <a:latin typeface="+mj-lt"/>
              </a:rPr>
              <a:t>looks after the </a:t>
            </a:r>
            <a:r>
              <a:rPr lang="en-IN" sz="1000" dirty="0">
                <a:latin typeface="+mj-lt"/>
              </a:rPr>
              <a:t>administration of </a:t>
            </a:r>
            <a:r>
              <a:rPr lang="en-IN" sz="1000" dirty="0" smtClean="0">
                <a:latin typeface="+mj-lt"/>
              </a:rPr>
              <a:t> both the institutions since 1962. </a:t>
            </a:r>
            <a:r>
              <a:rPr lang="en-IN" sz="1000" dirty="0" smtClean="0">
                <a:latin typeface="+mj-lt"/>
                <a:hlinkClick r:id="rId5"/>
              </a:rPr>
              <a:t>https://tmc.gov.in </a:t>
            </a:r>
            <a:r>
              <a:rPr lang="en-IN" sz="1000" dirty="0" smtClean="0">
                <a:latin typeface="+mj-lt"/>
              </a:rPr>
              <a:t> </a:t>
            </a:r>
            <a:endParaRPr lang="en-IN" sz="1000" dirty="0">
              <a:latin typeface="+mj-lt"/>
            </a:endParaRPr>
          </a:p>
        </p:txBody>
      </p:sp>
      <p:sp>
        <p:nvSpPr>
          <p:cNvPr id="2" name="Rectangle 1"/>
          <p:cNvSpPr/>
          <p:nvPr/>
        </p:nvSpPr>
        <p:spPr>
          <a:xfrm>
            <a:off x="-53554" y="3260859"/>
            <a:ext cx="3293179" cy="1802032"/>
          </a:xfrm>
          <a:prstGeom prst="rect">
            <a:avLst/>
          </a:prstGeom>
          <a:noFill/>
        </p:spPr>
        <p:txBody>
          <a:bodyPr wrap="square">
            <a:spAutoFit/>
          </a:bodyPr>
          <a:lstStyle/>
          <a:p>
            <a:pPr algn="just">
              <a:lnSpc>
                <a:spcPct val="101000"/>
              </a:lnSpc>
              <a:spcBef>
                <a:spcPts val="625"/>
              </a:spcBef>
              <a:defRPr/>
            </a:pP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Advanced</a:t>
            </a:r>
            <a:r>
              <a:rPr lang="en-US" altLang="en-US" sz="1000" dirty="0">
                <a:latin typeface="+mj-lt"/>
                <a:cs typeface="Times New Roman" pitchFamily="18" charset="0"/>
              </a:rPr>
              <a:t> </a:t>
            </a:r>
            <a:r>
              <a:rPr lang="en-US" altLang="en-US" sz="1000" dirty="0">
                <a:latin typeface="+mj-lt"/>
                <a:cs typeface="Calibri" pitchFamily="34" charset="0"/>
              </a:rPr>
              <a:t>Centre</a:t>
            </a:r>
            <a:r>
              <a:rPr lang="en-US" altLang="en-US" sz="1000" dirty="0">
                <a:latin typeface="+mj-lt"/>
                <a:cs typeface="Times New Roman" pitchFamily="18" charset="0"/>
              </a:rPr>
              <a:t> </a:t>
            </a:r>
            <a:r>
              <a:rPr lang="en-US" altLang="en-US" sz="1000" dirty="0">
                <a:latin typeface="+mj-lt"/>
                <a:cs typeface="Calibri" pitchFamily="34" charset="0"/>
              </a:rPr>
              <a:t>for</a:t>
            </a:r>
            <a:r>
              <a:rPr lang="en-US" altLang="en-US" sz="1000" dirty="0">
                <a:latin typeface="+mj-lt"/>
                <a:cs typeface="Times New Roman" pitchFamily="18" charset="0"/>
              </a:rPr>
              <a:t> </a:t>
            </a:r>
            <a:r>
              <a:rPr lang="en-US" altLang="en-US" sz="1000" dirty="0">
                <a:latin typeface="+mj-lt"/>
                <a:cs typeface="Calibri" pitchFamily="34" charset="0"/>
              </a:rPr>
              <a:t>Treatment,</a:t>
            </a:r>
            <a:r>
              <a:rPr lang="en-US" altLang="en-US" sz="1000" dirty="0">
                <a:latin typeface="+mj-lt"/>
                <a:cs typeface="Times New Roman" pitchFamily="18" charset="0"/>
              </a:rPr>
              <a:t> </a:t>
            </a:r>
            <a:r>
              <a:rPr lang="en-US" altLang="en-US" sz="1000" dirty="0">
                <a:latin typeface="+mj-lt"/>
                <a:cs typeface="Calibri" pitchFamily="34" charset="0"/>
              </a:rPr>
              <a:t>Research</a:t>
            </a:r>
            <a:r>
              <a:rPr lang="en-US" altLang="en-US" sz="1000" dirty="0">
                <a:latin typeface="+mj-lt"/>
                <a:cs typeface="Times New Roman" pitchFamily="18" charset="0"/>
              </a:rPr>
              <a:t> </a:t>
            </a:r>
            <a:r>
              <a:rPr lang="en-US" altLang="en-US" sz="1000" dirty="0">
                <a:latin typeface="+mj-lt"/>
                <a:cs typeface="Calibri" pitchFamily="34" charset="0"/>
              </a:rPr>
              <a:t>and</a:t>
            </a:r>
            <a:r>
              <a:rPr lang="en-US" altLang="en-US" sz="1000" dirty="0">
                <a:latin typeface="+mj-lt"/>
                <a:cs typeface="Times New Roman" pitchFamily="18" charset="0"/>
              </a:rPr>
              <a:t> </a:t>
            </a:r>
            <a:r>
              <a:rPr lang="en-US" altLang="en-US" sz="1000" dirty="0">
                <a:latin typeface="+mj-lt"/>
                <a:cs typeface="Calibri" pitchFamily="34" charset="0"/>
              </a:rPr>
              <a:t>Education</a:t>
            </a:r>
            <a:r>
              <a:rPr lang="en-US" altLang="en-US" sz="1000" dirty="0">
                <a:latin typeface="+mj-lt"/>
                <a:cs typeface="Times New Roman" pitchFamily="18" charset="0"/>
              </a:rPr>
              <a:t> </a:t>
            </a:r>
            <a:r>
              <a:rPr lang="en-US" altLang="en-US" sz="1000" dirty="0">
                <a:latin typeface="+mj-lt"/>
                <a:cs typeface="Calibri" pitchFamily="34" charset="0"/>
              </a:rPr>
              <a:t>in</a:t>
            </a:r>
            <a:r>
              <a:rPr lang="en-US" altLang="en-US" sz="1000" dirty="0">
                <a:latin typeface="+mj-lt"/>
                <a:cs typeface="Times New Roman" pitchFamily="18" charset="0"/>
              </a:rPr>
              <a:t> </a:t>
            </a:r>
            <a:r>
              <a:rPr lang="en-US" altLang="en-US" sz="1000" dirty="0">
                <a:latin typeface="+mj-lt"/>
                <a:cs typeface="Calibri" pitchFamily="34" charset="0"/>
              </a:rPr>
              <a:t>Cancer</a:t>
            </a:r>
            <a:r>
              <a:rPr lang="en-US" altLang="en-US" sz="1000" dirty="0">
                <a:latin typeface="+mj-lt"/>
                <a:cs typeface="Times New Roman" pitchFamily="18" charset="0"/>
              </a:rPr>
              <a:t> </a:t>
            </a:r>
            <a:r>
              <a:rPr lang="en-US" altLang="en-US" sz="1000" dirty="0">
                <a:latin typeface="+mj-lt"/>
                <a:cs typeface="Calibri" pitchFamily="34" charset="0"/>
              </a:rPr>
              <a:t>(ACTREC)</a:t>
            </a:r>
            <a:r>
              <a:rPr lang="en-US" altLang="en-US" sz="1000" dirty="0">
                <a:latin typeface="+mj-lt"/>
                <a:cs typeface="Times New Roman" pitchFamily="18" charset="0"/>
              </a:rPr>
              <a:t> </a:t>
            </a:r>
            <a:r>
              <a:rPr lang="en-US" altLang="en-US" sz="1000" dirty="0">
                <a:latin typeface="+mj-lt"/>
                <a:cs typeface="Calibri" pitchFamily="34" charset="0"/>
              </a:rPr>
              <a:t>is</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state</a:t>
            </a:r>
            <a:r>
              <a:rPr lang="en-US" altLang="en-US" sz="1000" dirty="0">
                <a:latin typeface="+mj-lt"/>
                <a:cs typeface="Times New Roman" pitchFamily="18" charset="0"/>
              </a:rPr>
              <a:t> </a:t>
            </a:r>
            <a:r>
              <a:rPr lang="en-US" altLang="en-US" sz="1000" dirty="0">
                <a:latin typeface="+mj-lt"/>
                <a:cs typeface="Calibri" pitchFamily="34" charset="0"/>
              </a:rPr>
              <a:t>of</a:t>
            </a:r>
            <a:r>
              <a:rPr lang="en-US" altLang="en-US" sz="1000" dirty="0">
                <a:latin typeface="+mj-lt"/>
                <a:cs typeface="Times New Roman" pitchFamily="18" charset="0"/>
              </a:rPr>
              <a:t> </a:t>
            </a:r>
            <a:r>
              <a:rPr lang="en-US" altLang="en-US" sz="1000" dirty="0">
                <a:latin typeface="+mj-lt"/>
                <a:cs typeface="Calibri" pitchFamily="34" charset="0"/>
              </a:rPr>
              <a:t>art</a:t>
            </a:r>
            <a:r>
              <a:rPr lang="en-US" altLang="en-US" sz="1000" dirty="0">
                <a:latin typeface="+mj-lt"/>
                <a:cs typeface="Times New Roman" pitchFamily="18" charset="0"/>
              </a:rPr>
              <a:t> </a:t>
            </a:r>
            <a:r>
              <a:rPr lang="en-US" altLang="en-US" sz="1000" dirty="0">
                <a:latin typeface="+mj-lt"/>
                <a:cs typeface="Calibri" pitchFamily="34" charset="0"/>
              </a:rPr>
              <a:t>of</a:t>
            </a:r>
            <a:r>
              <a:rPr lang="en-US" altLang="en-US" sz="1000" dirty="0">
                <a:latin typeface="+mj-lt"/>
                <a:cs typeface="Times New Roman" pitchFamily="18" charset="0"/>
              </a:rPr>
              <a:t> </a:t>
            </a:r>
            <a:r>
              <a:rPr lang="en-US" altLang="en-US" sz="1000" dirty="0">
                <a:latin typeface="+mj-lt"/>
                <a:cs typeface="Calibri" pitchFamily="34" charset="0"/>
              </a:rPr>
              <a:t>R&amp;D</a:t>
            </a:r>
            <a:r>
              <a:rPr lang="en-US" altLang="en-US" sz="1000" dirty="0">
                <a:latin typeface="+mj-lt"/>
                <a:cs typeface="Times New Roman" pitchFamily="18" charset="0"/>
              </a:rPr>
              <a:t> </a:t>
            </a:r>
            <a:r>
              <a:rPr lang="en-US" altLang="en-US" sz="1000" dirty="0">
                <a:latin typeface="+mj-lt"/>
                <a:cs typeface="Calibri" pitchFamily="34" charset="0"/>
              </a:rPr>
              <a:t>wing</a:t>
            </a:r>
            <a:r>
              <a:rPr lang="en-US" altLang="en-US" sz="1000" dirty="0">
                <a:latin typeface="+mj-lt"/>
                <a:cs typeface="Times New Roman" pitchFamily="18" charset="0"/>
              </a:rPr>
              <a:t> </a:t>
            </a:r>
            <a:r>
              <a:rPr lang="en-US" altLang="en-US" sz="1000" dirty="0">
                <a:latin typeface="+mj-lt"/>
                <a:cs typeface="Calibri" pitchFamily="34" charset="0"/>
              </a:rPr>
              <a:t>of</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Tata</a:t>
            </a:r>
            <a:r>
              <a:rPr lang="en-US" altLang="en-US" sz="1000" dirty="0">
                <a:latin typeface="+mj-lt"/>
                <a:cs typeface="Times New Roman" pitchFamily="18" charset="0"/>
              </a:rPr>
              <a:t> </a:t>
            </a:r>
            <a:r>
              <a:rPr lang="en-US" altLang="en-US" sz="1000" dirty="0">
                <a:latin typeface="+mj-lt"/>
                <a:cs typeface="Calibri" pitchFamily="34" charset="0"/>
              </a:rPr>
              <a:t>Memorial</a:t>
            </a:r>
            <a:r>
              <a:rPr lang="en-US" altLang="en-US" sz="1000" dirty="0">
                <a:latin typeface="+mj-lt"/>
                <a:cs typeface="Times New Roman" pitchFamily="18" charset="0"/>
              </a:rPr>
              <a:t> </a:t>
            </a:r>
            <a:r>
              <a:rPr lang="en-US" altLang="en-US" sz="1000" dirty="0">
                <a:latin typeface="+mj-lt"/>
                <a:cs typeface="Calibri" pitchFamily="34" charset="0"/>
              </a:rPr>
              <a:t>Centre, spread in a 60 acre terrain.</a:t>
            </a:r>
            <a:r>
              <a:rPr lang="en-US" altLang="en-US" sz="1000" dirty="0">
                <a:latin typeface="+mj-lt"/>
                <a:cs typeface="Times New Roman" pitchFamily="18" charset="0"/>
              </a:rPr>
              <a:t> </a:t>
            </a:r>
            <a:r>
              <a:rPr lang="en-US" altLang="en-US" sz="1000" dirty="0">
                <a:latin typeface="+mj-lt"/>
                <a:cs typeface="Calibri" pitchFamily="34" charset="0"/>
              </a:rPr>
              <a:t>It</a:t>
            </a:r>
            <a:r>
              <a:rPr lang="en-US" altLang="en-US" sz="1000" dirty="0">
                <a:latin typeface="+mj-lt"/>
                <a:cs typeface="Times New Roman" pitchFamily="18" charset="0"/>
              </a:rPr>
              <a:t> </a:t>
            </a:r>
            <a:r>
              <a:rPr lang="en-US" altLang="en-US" sz="1000" dirty="0">
                <a:latin typeface="+mj-lt"/>
                <a:cs typeface="Calibri" pitchFamily="34" charset="0"/>
              </a:rPr>
              <a:t>is</a:t>
            </a:r>
            <a:r>
              <a:rPr lang="en-US" altLang="en-US" sz="1000" dirty="0">
                <a:latin typeface="+mj-lt"/>
                <a:cs typeface="Times New Roman" pitchFamily="18" charset="0"/>
              </a:rPr>
              <a:t> </a:t>
            </a:r>
            <a:r>
              <a:rPr lang="en-US" altLang="en-US" sz="1000" dirty="0">
                <a:latin typeface="+mj-lt"/>
                <a:cs typeface="Calibri" pitchFamily="34" charset="0"/>
              </a:rPr>
              <a:t>located</a:t>
            </a:r>
            <a:r>
              <a:rPr lang="en-US" altLang="en-US" sz="1000" dirty="0">
                <a:latin typeface="+mj-lt"/>
                <a:cs typeface="Times New Roman" pitchFamily="18" charset="0"/>
              </a:rPr>
              <a:t> </a:t>
            </a:r>
            <a:r>
              <a:rPr lang="en-US" altLang="en-US" sz="1000" dirty="0">
                <a:latin typeface="+mj-lt"/>
                <a:cs typeface="Calibri" pitchFamily="34" charset="0"/>
              </a:rPr>
              <a:t>in</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picturesque</a:t>
            </a:r>
            <a:r>
              <a:rPr lang="en-US" altLang="en-US" sz="1000" dirty="0">
                <a:latin typeface="+mj-lt"/>
                <a:cs typeface="Times New Roman" pitchFamily="18" charset="0"/>
              </a:rPr>
              <a:t> </a:t>
            </a:r>
            <a:r>
              <a:rPr lang="en-US" altLang="en-US" sz="1000" dirty="0">
                <a:latin typeface="+mj-lt"/>
                <a:cs typeface="Calibri" pitchFamily="34" charset="0"/>
              </a:rPr>
              <a:t>settings</a:t>
            </a:r>
            <a:r>
              <a:rPr lang="en-US" altLang="en-US" sz="1000" dirty="0">
                <a:latin typeface="+mj-lt"/>
                <a:cs typeface="Times New Roman" pitchFamily="18" charset="0"/>
              </a:rPr>
              <a:t> </a:t>
            </a:r>
            <a:r>
              <a:rPr lang="en-US" altLang="en-US" sz="1000" dirty="0">
                <a:latin typeface="+mj-lt"/>
                <a:cs typeface="Calibri" pitchFamily="34" charset="0"/>
              </a:rPr>
              <a:t>at</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foothills</a:t>
            </a:r>
            <a:r>
              <a:rPr lang="en-US" altLang="en-US" sz="1000" dirty="0">
                <a:latin typeface="+mj-lt"/>
                <a:cs typeface="Times New Roman" pitchFamily="18" charset="0"/>
              </a:rPr>
              <a:t> </a:t>
            </a:r>
            <a:r>
              <a:rPr lang="en-US" altLang="en-US" sz="1000" dirty="0">
                <a:latin typeface="+mj-lt"/>
                <a:cs typeface="Calibri" pitchFamily="34" charset="0"/>
              </a:rPr>
              <a:t>of</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err="1" smtClean="0">
                <a:latin typeface="+mj-lt"/>
                <a:cs typeface="Calibri" pitchFamily="34" charset="0"/>
              </a:rPr>
              <a:t>Sahyadri</a:t>
            </a:r>
            <a:r>
              <a:rPr lang="en-US" altLang="en-US" sz="1000" dirty="0" smtClean="0">
                <a:latin typeface="+mj-lt"/>
                <a:cs typeface="Times New Roman" pitchFamily="18" charset="0"/>
              </a:rPr>
              <a:t> </a:t>
            </a:r>
            <a:r>
              <a:rPr lang="en-US" altLang="en-US" sz="1000" dirty="0">
                <a:latin typeface="+mj-lt"/>
                <a:cs typeface="Calibri" pitchFamily="34" charset="0"/>
              </a:rPr>
              <a:t>hills</a:t>
            </a:r>
            <a:r>
              <a:rPr lang="en-US" altLang="en-US" sz="1000" dirty="0">
                <a:latin typeface="+mj-lt"/>
                <a:cs typeface="Times New Roman" pitchFamily="18" charset="0"/>
              </a:rPr>
              <a:t> </a:t>
            </a:r>
            <a:r>
              <a:rPr lang="en-US" altLang="en-US" sz="1000" dirty="0">
                <a:latin typeface="+mj-lt"/>
                <a:cs typeface="Calibri" pitchFamily="34" charset="0"/>
              </a:rPr>
              <a:t>in</a:t>
            </a:r>
            <a:r>
              <a:rPr lang="en-US" altLang="en-US" sz="1000" dirty="0">
                <a:latin typeface="+mj-lt"/>
                <a:cs typeface="Times New Roman" pitchFamily="18" charset="0"/>
              </a:rPr>
              <a:t> </a:t>
            </a:r>
            <a:r>
              <a:rPr lang="en-US" altLang="en-US" sz="1000" dirty="0">
                <a:latin typeface="+mj-lt"/>
                <a:cs typeface="Calibri" pitchFamily="34" charset="0"/>
              </a:rPr>
              <a:t>Kharghar,</a:t>
            </a:r>
            <a:r>
              <a:rPr lang="en-US" altLang="en-US" sz="1000" dirty="0">
                <a:latin typeface="+mj-lt"/>
                <a:cs typeface="Times New Roman" pitchFamily="18" charset="0"/>
              </a:rPr>
              <a:t> </a:t>
            </a:r>
            <a:r>
              <a:rPr lang="en-US" altLang="en-US" sz="1000" dirty="0">
                <a:latin typeface="+mj-lt"/>
                <a:cs typeface="Calibri" pitchFamily="34" charset="0"/>
              </a:rPr>
              <a:t>Navi</a:t>
            </a:r>
            <a:r>
              <a:rPr lang="en-US" altLang="en-US" sz="1000" dirty="0">
                <a:latin typeface="+mj-lt"/>
                <a:cs typeface="Times New Roman" pitchFamily="18" charset="0"/>
              </a:rPr>
              <a:t> </a:t>
            </a:r>
            <a:r>
              <a:rPr lang="en-US" altLang="en-US" sz="1000" dirty="0">
                <a:latin typeface="+mj-lt"/>
                <a:cs typeface="Calibri" pitchFamily="34" charset="0"/>
              </a:rPr>
              <a:t>Mumbai.</a:t>
            </a:r>
            <a:r>
              <a:rPr lang="en-US" altLang="en-US" sz="1000" dirty="0">
                <a:latin typeface="+mj-lt"/>
                <a:cs typeface="Times New Roman" pitchFamily="18" charset="0"/>
              </a:rPr>
              <a:t> </a:t>
            </a:r>
            <a:r>
              <a:rPr lang="en-US" altLang="en-US" sz="1000" dirty="0">
                <a:latin typeface="+mj-lt"/>
                <a:cs typeface="Calibri" pitchFamily="34" charset="0"/>
              </a:rPr>
              <a:t>ACTREC</a:t>
            </a:r>
            <a:r>
              <a:rPr lang="en-US" altLang="en-US" sz="1000" dirty="0">
                <a:latin typeface="+mj-lt"/>
                <a:cs typeface="Times New Roman" pitchFamily="18" charset="0"/>
              </a:rPr>
              <a:t> </a:t>
            </a:r>
            <a:r>
              <a:rPr lang="en-US" altLang="en-US" sz="1000" dirty="0">
                <a:latin typeface="+mj-lt"/>
                <a:cs typeface="Calibri" pitchFamily="34" charset="0"/>
              </a:rPr>
              <a:t>encompasses,</a:t>
            </a:r>
            <a:r>
              <a:rPr lang="en-US" altLang="en-US" sz="1000" dirty="0">
                <a:latin typeface="+mj-lt"/>
                <a:cs typeface="Times New Roman" pitchFamily="18" charset="0"/>
              </a:rPr>
              <a:t> </a:t>
            </a:r>
            <a:r>
              <a:rPr lang="en-US" altLang="en-US" sz="1000" dirty="0">
                <a:latin typeface="+mj-lt"/>
                <a:cs typeface="Calibri" pitchFamily="34" charset="0"/>
              </a:rPr>
              <a:t>the</a:t>
            </a:r>
            <a:r>
              <a:rPr lang="en-US" altLang="en-US" sz="1000" dirty="0">
                <a:latin typeface="+mj-lt"/>
                <a:cs typeface="Times New Roman" pitchFamily="18" charset="0"/>
              </a:rPr>
              <a:t> </a:t>
            </a:r>
            <a:r>
              <a:rPr lang="en-US" altLang="en-US" sz="1000" dirty="0">
                <a:latin typeface="+mj-lt"/>
                <a:cs typeface="Calibri" pitchFamily="34" charset="0"/>
              </a:rPr>
              <a:t>Cancer</a:t>
            </a:r>
            <a:r>
              <a:rPr lang="en-US" altLang="en-US" sz="1000" dirty="0">
                <a:latin typeface="+mj-lt"/>
                <a:cs typeface="Times New Roman" pitchFamily="18" charset="0"/>
              </a:rPr>
              <a:t> </a:t>
            </a:r>
            <a:r>
              <a:rPr lang="en-US" altLang="en-US" sz="1000" dirty="0">
                <a:latin typeface="+mj-lt"/>
                <a:cs typeface="Calibri" pitchFamily="34" charset="0"/>
              </a:rPr>
              <a:t>Research</a:t>
            </a:r>
            <a:r>
              <a:rPr lang="en-US" altLang="en-US" sz="1000" dirty="0">
                <a:latin typeface="+mj-lt"/>
                <a:cs typeface="Times New Roman" pitchFamily="18" charset="0"/>
              </a:rPr>
              <a:t> </a:t>
            </a:r>
            <a:r>
              <a:rPr lang="en-US" altLang="en-US" sz="1000" dirty="0">
                <a:latin typeface="+mj-lt"/>
                <a:cs typeface="Calibri" pitchFamily="34" charset="0"/>
              </a:rPr>
              <a:t>Institute</a:t>
            </a:r>
            <a:r>
              <a:rPr lang="en-US" altLang="en-US" sz="1000" dirty="0">
                <a:latin typeface="+mj-lt"/>
                <a:cs typeface="Times New Roman" pitchFamily="18" charset="0"/>
              </a:rPr>
              <a:t> </a:t>
            </a:r>
            <a:r>
              <a:rPr lang="en-US" altLang="en-US" sz="1000" dirty="0">
                <a:latin typeface="+mj-lt"/>
                <a:cs typeface="Calibri" pitchFamily="34" charset="0"/>
              </a:rPr>
              <a:t>(CRI),</a:t>
            </a:r>
            <a:r>
              <a:rPr lang="en-US" altLang="en-US" sz="1000" dirty="0">
                <a:latin typeface="+mj-lt"/>
                <a:cs typeface="Times New Roman" pitchFamily="18" charset="0"/>
              </a:rPr>
              <a:t> </a:t>
            </a:r>
            <a:r>
              <a:rPr lang="en-US" altLang="en-US" sz="1000" dirty="0">
                <a:latin typeface="+mj-lt"/>
                <a:cs typeface="Calibri" pitchFamily="34" charset="0"/>
              </a:rPr>
              <a:t>Clinical</a:t>
            </a:r>
            <a:r>
              <a:rPr lang="en-US" altLang="en-US" sz="1000" dirty="0">
                <a:latin typeface="+mj-lt"/>
                <a:cs typeface="Times New Roman" pitchFamily="18" charset="0"/>
              </a:rPr>
              <a:t> </a:t>
            </a:r>
            <a:r>
              <a:rPr lang="en-US" altLang="en-US" sz="1000" dirty="0">
                <a:latin typeface="+mj-lt"/>
                <a:cs typeface="Calibri" pitchFamily="34" charset="0"/>
              </a:rPr>
              <a:t>Research</a:t>
            </a:r>
            <a:r>
              <a:rPr lang="en-US" altLang="en-US" sz="1000" dirty="0">
                <a:latin typeface="+mj-lt"/>
                <a:cs typeface="Times New Roman" pitchFamily="18" charset="0"/>
              </a:rPr>
              <a:t> </a:t>
            </a:r>
            <a:r>
              <a:rPr lang="en-US" altLang="en-US" sz="1000" dirty="0">
                <a:latin typeface="+mj-lt"/>
                <a:cs typeface="Calibri" pitchFamily="34" charset="0"/>
              </a:rPr>
              <a:t>Centre</a:t>
            </a:r>
            <a:r>
              <a:rPr lang="en-US" altLang="en-US" sz="1000" dirty="0">
                <a:latin typeface="+mj-lt"/>
                <a:cs typeface="Times New Roman" pitchFamily="18" charset="0"/>
              </a:rPr>
              <a:t> </a:t>
            </a:r>
            <a:r>
              <a:rPr lang="en-US" altLang="en-US" sz="1000" dirty="0">
                <a:latin typeface="+mj-lt"/>
                <a:cs typeface="Calibri" pitchFamily="34" charset="0"/>
              </a:rPr>
              <a:t>(CRC)</a:t>
            </a:r>
            <a:r>
              <a:rPr lang="en-US" altLang="en-US" sz="1000" dirty="0">
                <a:latin typeface="+mj-lt"/>
                <a:cs typeface="Times New Roman" pitchFamily="18" charset="0"/>
              </a:rPr>
              <a:t> </a:t>
            </a:r>
            <a:r>
              <a:rPr lang="en-US" altLang="en-US" sz="1000" dirty="0">
                <a:latin typeface="+mj-lt"/>
                <a:cs typeface="Calibri" pitchFamily="34" charset="0"/>
              </a:rPr>
              <a:t>and</a:t>
            </a:r>
            <a:r>
              <a:rPr lang="en-US" altLang="en-US" sz="1000" dirty="0">
                <a:latin typeface="+mj-lt"/>
                <a:cs typeface="Times New Roman" pitchFamily="18" charset="0"/>
              </a:rPr>
              <a:t> </a:t>
            </a:r>
            <a:r>
              <a:rPr lang="en-US" altLang="en-US" sz="1000" dirty="0">
                <a:latin typeface="+mj-lt"/>
                <a:cs typeface="Calibri" pitchFamily="34" charset="0"/>
              </a:rPr>
              <a:t>Centre</a:t>
            </a:r>
            <a:r>
              <a:rPr lang="en-US" altLang="en-US" sz="1000" dirty="0">
                <a:latin typeface="+mj-lt"/>
                <a:cs typeface="Times New Roman" pitchFamily="18" charset="0"/>
              </a:rPr>
              <a:t> </a:t>
            </a:r>
            <a:r>
              <a:rPr lang="en-US" altLang="en-US" sz="1000" dirty="0">
                <a:latin typeface="+mj-lt"/>
                <a:cs typeface="Calibri" pitchFamily="34" charset="0"/>
              </a:rPr>
              <a:t>for</a:t>
            </a:r>
            <a:r>
              <a:rPr lang="en-US" altLang="en-US" sz="1000" dirty="0">
                <a:latin typeface="+mj-lt"/>
                <a:cs typeface="Times New Roman" pitchFamily="18" charset="0"/>
              </a:rPr>
              <a:t> </a:t>
            </a:r>
            <a:r>
              <a:rPr lang="en-US" altLang="en-US" sz="1000" dirty="0">
                <a:latin typeface="+mj-lt"/>
                <a:cs typeface="Calibri" pitchFamily="34" charset="0"/>
              </a:rPr>
              <a:t>Cancer</a:t>
            </a:r>
            <a:r>
              <a:rPr lang="en-US" altLang="en-US" sz="1000" dirty="0">
                <a:latin typeface="+mj-lt"/>
                <a:cs typeface="Times New Roman" pitchFamily="18" charset="0"/>
              </a:rPr>
              <a:t> </a:t>
            </a:r>
            <a:r>
              <a:rPr lang="en-US" altLang="en-US" sz="1000" dirty="0">
                <a:latin typeface="+mj-lt"/>
                <a:cs typeface="Calibri" pitchFamily="34" charset="0"/>
              </a:rPr>
              <a:t>Epidemiology</a:t>
            </a:r>
            <a:r>
              <a:rPr lang="en-US" altLang="en-US" sz="1000" dirty="0">
                <a:latin typeface="+mj-lt"/>
                <a:cs typeface="Times New Roman" pitchFamily="18" charset="0"/>
              </a:rPr>
              <a:t> </a:t>
            </a:r>
            <a:r>
              <a:rPr lang="en-US" altLang="en-US" sz="1000" dirty="0">
                <a:latin typeface="+mj-lt"/>
                <a:cs typeface="Calibri" pitchFamily="34" charset="0"/>
              </a:rPr>
              <a:t>(CCE</a:t>
            </a:r>
            <a:r>
              <a:rPr lang="en-US" altLang="en-US" sz="1000" dirty="0" smtClean="0">
                <a:latin typeface="+mj-lt"/>
                <a:cs typeface="Calibri" pitchFamily="34" charset="0"/>
              </a:rPr>
              <a:t>). This</a:t>
            </a:r>
            <a:r>
              <a:rPr lang="en-US" altLang="en-US" sz="1000" dirty="0" smtClean="0">
                <a:latin typeface="+mj-lt"/>
                <a:cs typeface="Times New Roman" pitchFamily="18" charset="0"/>
              </a:rPr>
              <a:t> </a:t>
            </a:r>
            <a:r>
              <a:rPr lang="en-US" altLang="en-US" sz="1000" dirty="0">
                <a:latin typeface="+mj-lt"/>
                <a:cs typeface="Calibri" pitchFamily="34" charset="0"/>
              </a:rPr>
              <a:t>unique</a:t>
            </a:r>
            <a:r>
              <a:rPr lang="en-US" altLang="en-US" sz="1000" dirty="0">
                <a:latin typeface="+mj-lt"/>
                <a:cs typeface="Times New Roman" pitchFamily="18" charset="0"/>
              </a:rPr>
              <a:t> </a:t>
            </a:r>
            <a:r>
              <a:rPr lang="en-US" altLang="en-US" sz="1000" dirty="0" smtClean="0">
                <a:latin typeface="+mj-lt"/>
                <a:cs typeface="Times New Roman" pitchFamily="18" charset="0"/>
              </a:rPr>
              <a:t>setting </a:t>
            </a:r>
            <a:r>
              <a:rPr lang="en-US" altLang="en-US" sz="1000" dirty="0" smtClean="0">
                <a:latin typeface="+mj-lt"/>
                <a:cs typeface="Calibri" pitchFamily="34" charset="0"/>
              </a:rPr>
              <a:t>is</a:t>
            </a:r>
            <a:r>
              <a:rPr lang="en-US" altLang="en-US" sz="1000" dirty="0" smtClean="0">
                <a:latin typeface="+mj-lt"/>
                <a:cs typeface="Times New Roman" pitchFamily="18" charset="0"/>
              </a:rPr>
              <a:t> </a:t>
            </a:r>
            <a:r>
              <a:rPr lang="en-US" altLang="en-US" sz="1000" dirty="0">
                <a:latin typeface="+mj-lt"/>
                <a:cs typeface="Calibri" pitchFamily="34" charset="0"/>
              </a:rPr>
              <a:t>built</a:t>
            </a:r>
            <a:r>
              <a:rPr lang="en-US" altLang="en-US" sz="1000" dirty="0">
                <a:latin typeface="+mj-lt"/>
                <a:cs typeface="Times New Roman" pitchFamily="18" charset="0"/>
              </a:rPr>
              <a:t> </a:t>
            </a:r>
            <a:r>
              <a:rPr lang="en-US" altLang="en-US" sz="1000" dirty="0" smtClean="0">
                <a:latin typeface="+mj-lt"/>
                <a:cs typeface="Times New Roman" pitchFamily="18" charset="0"/>
              </a:rPr>
              <a:t>in India </a:t>
            </a:r>
            <a:r>
              <a:rPr lang="en-US" altLang="en-US" sz="1000" dirty="0" smtClean="0">
                <a:latin typeface="+mj-lt"/>
                <a:cs typeface="Calibri" pitchFamily="34" charset="0"/>
              </a:rPr>
              <a:t>and</a:t>
            </a:r>
            <a:r>
              <a:rPr lang="en-US" altLang="en-US" sz="1000" dirty="0" smtClean="0">
                <a:latin typeface="+mj-lt"/>
                <a:cs typeface="Times New Roman" pitchFamily="18" charset="0"/>
              </a:rPr>
              <a:t> is </a:t>
            </a:r>
            <a:r>
              <a:rPr lang="en-US" altLang="en-US" sz="1000" dirty="0" smtClean="0">
                <a:latin typeface="+mj-lt"/>
                <a:cs typeface="Calibri" pitchFamily="34" charset="0"/>
              </a:rPr>
              <a:t>evolved</a:t>
            </a:r>
            <a:r>
              <a:rPr lang="en-US" altLang="en-US" sz="1000" dirty="0" smtClean="0">
                <a:latin typeface="+mj-lt"/>
                <a:cs typeface="Times New Roman" pitchFamily="18" charset="0"/>
              </a:rPr>
              <a:t> </a:t>
            </a:r>
            <a:r>
              <a:rPr lang="en-US" altLang="en-US" sz="1000" dirty="0">
                <a:latin typeface="+mj-lt"/>
                <a:cs typeface="Calibri" pitchFamily="34" charset="0"/>
              </a:rPr>
              <a:t>with</a:t>
            </a:r>
            <a:r>
              <a:rPr lang="en-US" altLang="en-US" sz="1000" dirty="0">
                <a:latin typeface="+mj-lt"/>
                <a:cs typeface="Times New Roman" pitchFamily="18" charset="0"/>
              </a:rPr>
              <a:t> </a:t>
            </a:r>
            <a:r>
              <a:rPr lang="en-US" altLang="en-US" sz="1000" dirty="0">
                <a:latin typeface="+mj-lt"/>
                <a:cs typeface="Calibri" pitchFamily="34" charset="0"/>
              </a:rPr>
              <a:t>a</a:t>
            </a:r>
            <a:r>
              <a:rPr lang="en-US" altLang="en-US" sz="1000" dirty="0">
                <a:latin typeface="+mj-lt"/>
                <a:cs typeface="Times New Roman" pitchFamily="18" charset="0"/>
              </a:rPr>
              <a:t> </a:t>
            </a:r>
            <a:r>
              <a:rPr lang="en-US" altLang="en-US" sz="1000" dirty="0">
                <a:latin typeface="+mj-lt"/>
                <a:cs typeface="Calibri" pitchFamily="34" charset="0"/>
              </a:rPr>
              <a:t>vision</a:t>
            </a:r>
            <a:r>
              <a:rPr lang="en-US" altLang="en-US" sz="1000" dirty="0">
                <a:latin typeface="+mj-lt"/>
                <a:cs typeface="Times New Roman" pitchFamily="18" charset="0"/>
              </a:rPr>
              <a:t> </a:t>
            </a:r>
            <a:r>
              <a:rPr lang="en-US" altLang="en-US" sz="1000" dirty="0">
                <a:latin typeface="+mj-lt"/>
                <a:cs typeface="Calibri" pitchFamily="34" charset="0"/>
              </a:rPr>
              <a:t>to</a:t>
            </a:r>
            <a:r>
              <a:rPr lang="en-US" altLang="en-US" sz="1000" dirty="0">
                <a:latin typeface="+mj-lt"/>
                <a:cs typeface="Times New Roman" pitchFamily="18" charset="0"/>
              </a:rPr>
              <a:t> </a:t>
            </a:r>
            <a:r>
              <a:rPr lang="en-US" altLang="en-US" sz="1000" dirty="0">
                <a:latin typeface="+mj-lt"/>
                <a:cs typeface="Calibri" pitchFamily="34" charset="0"/>
              </a:rPr>
              <a:t>provide</a:t>
            </a:r>
            <a:r>
              <a:rPr lang="en-US" altLang="en-US" sz="1000" dirty="0">
                <a:latin typeface="+mj-lt"/>
                <a:cs typeface="Times New Roman" pitchFamily="18" charset="0"/>
              </a:rPr>
              <a:t> </a:t>
            </a:r>
            <a:r>
              <a:rPr lang="en-US" altLang="en-US" sz="1000" dirty="0" smtClean="0">
                <a:latin typeface="+mj-lt"/>
                <a:cs typeface="Calibri" pitchFamily="34" charset="0"/>
              </a:rPr>
              <a:t>comprehensive</a:t>
            </a:r>
            <a:r>
              <a:rPr lang="en-US" altLang="en-US" sz="1000" dirty="0" smtClean="0">
                <a:latin typeface="+mj-lt"/>
                <a:cs typeface="Times New Roman" pitchFamily="18" charset="0"/>
              </a:rPr>
              <a:t> </a:t>
            </a:r>
            <a:r>
              <a:rPr lang="en-US" altLang="en-US" sz="1000" dirty="0" smtClean="0">
                <a:latin typeface="+mj-lt"/>
                <a:cs typeface="Calibri" pitchFamily="34" charset="0"/>
              </a:rPr>
              <a:t>care,</a:t>
            </a:r>
            <a:r>
              <a:rPr lang="en-US" altLang="en-US" sz="1000" dirty="0" smtClean="0">
                <a:latin typeface="+mj-lt"/>
                <a:cs typeface="Times New Roman" pitchFamily="18" charset="0"/>
              </a:rPr>
              <a:t> </a:t>
            </a:r>
            <a:r>
              <a:rPr lang="en-US" altLang="en-US" sz="1000" dirty="0">
                <a:latin typeface="+mj-lt"/>
                <a:cs typeface="Calibri" pitchFamily="34" charset="0"/>
              </a:rPr>
              <a:t>through</a:t>
            </a:r>
            <a:r>
              <a:rPr lang="en-US" altLang="en-US" sz="1000" dirty="0">
                <a:latin typeface="+mj-lt"/>
                <a:cs typeface="Times New Roman" pitchFamily="18" charset="0"/>
              </a:rPr>
              <a:t> </a:t>
            </a:r>
            <a:r>
              <a:rPr lang="en-US" altLang="en-US" sz="1000" dirty="0">
                <a:latin typeface="+mj-lt"/>
                <a:cs typeface="Calibri" pitchFamily="34" charset="0"/>
              </a:rPr>
              <a:t>its</a:t>
            </a:r>
            <a:r>
              <a:rPr lang="en-US" altLang="en-US" sz="1000" dirty="0">
                <a:latin typeface="+mj-lt"/>
                <a:cs typeface="Times New Roman" pitchFamily="18" charset="0"/>
              </a:rPr>
              <a:t> </a:t>
            </a:r>
            <a:r>
              <a:rPr lang="en-US" altLang="en-US" sz="1000" dirty="0" smtClean="0">
                <a:latin typeface="+mj-lt"/>
                <a:cs typeface="Calibri" pitchFamily="34" charset="0"/>
              </a:rPr>
              <a:t>dictum</a:t>
            </a:r>
            <a:r>
              <a:rPr lang="en-US" altLang="en-US" sz="1000" dirty="0" smtClean="0">
                <a:latin typeface="+mj-lt"/>
                <a:cs typeface="Times New Roman" pitchFamily="18" charset="0"/>
              </a:rPr>
              <a:t> </a:t>
            </a:r>
            <a:r>
              <a:rPr lang="en-US" altLang="en-US" sz="1000" dirty="0">
                <a:latin typeface="+mj-lt"/>
                <a:cs typeface="Calibri" pitchFamily="34" charset="0"/>
              </a:rPr>
              <a:t>of</a:t>
            </a:r>
            <a:r>
              <a:rPr lang="en-US" altLang="en-US" sz="1000" dirty="0">
                <a:latin typeface="+mj-lt"/>
                <a:cs typeface="Times New Roman" pitchFamily="18" charset="0"/>
              </a:rPr>
              <a:t> </a:t>
            </a:r>
            <a:r>
              <a:rPr lang="en-US" altLang="en-US" sz="1000" dirty="0" smtClean="0">
                <a:latin typeface="+mj-lt"/>
                <a:cs typeface="Calibri" pitchFamily="34" charset="0"/>
              </a:rPr>
              <a:t>quality</a:t>
            </a:r>
            <a:r>
              <a:rPr lang="en-US" altLang="en-US" sz="1000" dirty="0" smtClean="0">
                <a:latin typeface="+mj-lt"/>
                <a:cs typeface="Times New Roman" pitchFamily="18" charset="0"/>
              </a:rPr>
              <a:t> </a:t>
            </a:r>
            <a:r>
              <a:rPr lang="en-US" altLang="en-US" sz="1000" dirty="0">
                <a:latin typeface="+mj-lt"/>
                <a:cs typeface="Calibri" pitchFamily="34" charset="0"/>
              </a:rPr>
              <a:t>in</a:t>
            </a:r>
            <a:r>
              <a:rPr lang="en-US" altLang="en-US" sz="1000" dirty="0">
                <a:latin typeface="+mj-lt"/>
                <a:cs typeface="Times New Roman" pitchFamily="18" charset="0"/>
              </a:rPr>
              <a:t> </a:t>
            </a:r>
            <a:r>
              <a:rPr lang="en-US" altLang="en-US" sz="1000" dirty="0">
                <a:latin typeface="+mj-lt"/>
                <a:cs typeface="Calibri" pitchFamily="34" charset="0"/>
              </a:rPr>
              <a:t>services,</a:t>
            </a:r>
            <a:r>
              <a:rPr lang="en-US" altLang="en-US" sz="1000" dirty="0">
                <a:latin typeface="+mj-lt"/>
                <a:cs typeface="Times New Roman" pitchFamily="18" charset="0"/>
              </a:rPr>
              <a:t> </a:t>
            </a:r>
            <a:r>
              <a:rPr lang="en-US" altLang="en-US" sz="1000" dirty="0">
                <a:latin typeface="+mj-lt"/>
                <a:cs typeface="Calibri" pitchFamily="34" charset="0"/>
              </a:rPr>
              <a:t>education</a:t>
            </a:r>
            <a:r>
              <a:rPr lang="en-US" altLang="en-US" sz="1000" dirty="0">
                <a:latin typeface="+mj-lt"/>
                <a:cs typeface="Times New Roman" pitchFamily="18" charset="0"/>
              </a:rPr>
              <a:t> </a:t>
            </a:r>
            <a:r>
              <a:rPr lang="en-US" altLang="en-US" sz="1000" dirty="0">
                <a:latin typeface="+mj-lt"/>
                <a:cs typeface="Calibri" pitchFamily="34" charset="0"/>
              </a:rPr>
              <a:t>and</a:t>
            </a:r>
            <a:r>
              <a:rPr lang="en-US" altLang="en-US" sz="1000" dirty="0">
                <a:latin typeface="+mj-lt"/>
                <a:cs typeface="Times New Roman" pitchFamily="18" charset="0"/>
              </a:rPr>
              <a:t> </a:t>
            </a:r>
            <a:r>
              <a:rPr lang="en-US" altLang="en-US" sz="1000" dirty="0" smtClean="0">
                <a:latin typeface="+mj-lt"/>
                <a:cs typeface="Calibri" pitchFamily="34" charset="0"/>
              </a:rPr>
              <a:t>research in Cancer.  </a:t>
            </a:r>
            <a:r>
              <a:rPr lang="en-US" altLang="en-US" sz="1000" dirty="0" smtClean="0">
                <a:latin typeface="+mj-lt"/>
                <a:cs typeface="Calibri" pitchFamily="34" charset="0"/>
                <a:hlinkClick r:id="rId6"/>
              </a:rPr>
              <a:t>https://actrec.gov.in</a:t>
            </a:r>
            <a:endParaRPr lang="en-US" altLang="en-US" sz="1000" dirty="0" smtClean="0">
              <a:latin typeface="+mj-lt"/>
              <a:cs typeface="Calibri" pitchFamily="34" charset="0"/>
            </a:endParaRPr>
          </a:p>
        </p:txBody>
      </p:sp>
      <p:sp>
        <p:nvSpPr>
          <p:cNvPr id="5" name="Rectangle 4"/>
          <p:cNvSpPr/>
          <p:nvPr/>
        </p:nvSpPr>
        <p:spPr>
          <a:xfrm>
            <a:off x="3383841" y="5753763"/>
            <a:ext cx="3206885" cy="1015663"/>
          </a:xfrm>
          <a:prstGeom prst="rect">
            <a:avLst/>
          </a:prstGeom>
          <a:noFill/>
        </p:spPr>
        <p:txBody>
          <a:bodyPr wrap="square">
            <a:spAutoFit/>
          </a:bodyPr>
          <a:lstStyle/>
          <a:p>
            <a:pPr algn="just">
              <a:defRPr/>
            </a:pPr>
            <a:r>
              <a:rPr lang="en-IN" sz="1000" dirty="0" smtClean="0"/>
              <a:t>Stress management in HR has many techniques and psychotherapies which are aimed at controlling a person's level of stress, especially chronic stress, for the purpose of improving everyday functioning in their work place. This exercise brings positive team spirit and  accomplishes the task given by the superiors in an institution.</a:t>
            </a:r>
            <a:endParaRPr lang="en-IN" sz="1000" dirty="0"/>
          </a:p>
        </p:txBody>
      </p:sp>
      <p:sp>
        <p:nvSpPr>
          <p:cNvPr id="38" name="object 20"/>
          <p:cNvSpPr txBox="1"/>
          <p:nvPr/>
        </p:nvSpPr>
        <p:spPr>
          <a:xfrm>
            <a:off x="3462968" y="5650498"/>
            <a:ext cx="3067991" cy="169277"/>
          </a:xfrm>
          <a:prstGeom prst="rect">
            <a:avLst/>
          </a:prstGeom>
        </p:spPr>
        <p:txBody>
          <a:bodyPr wrap="square" lIns="0" tIns="0" rIns="0" bIns="0">
            <a:spAutoFit/>
          </a:bodyPr>
          <a:lstStyle/>
          <a:p>
            <a:pPr marL="12700" eaLnBrk="1" fontAlgn="auto" hangingPunct="1">
              <a:spcBef>
                <a:spcPts val="0"/>
              </a:spcBef>
              <a:spcAft>
                <a:spcPts val="0"/>
              </a:spcAft>
              <a:defRPr/>
            </a:pPr>
            <a:r>
              <a:rPr lang="en-IN" sz="1100" b="1" spc="-5" dirty="0">
                <a:solidFill>
                  <a:srgbClr val="C00000"/>
                </a:solidFill>
                <a:latin typeface="Calibri"/>
                <a:cs typeface="Calibri"/>
              </a:rPr>
              <a:t>M</a:t>
            </a:r>
            <a:r>
              <a:rPr lang="en-IN" sz="1100" b="1" spc="-5" dirty="0" smtClean="0">
                <a:solidFill>
                  <a:srgbClr val="C00000"/>
                </a:solidFill>
                <a:latin typeface="Calibri"/>
                <a:cs typeface="Calibri"/>
              </a:rPr>
              <a:t>anaging Stress </a:t>
            </a:r>
            <a:endParaRPr sz="1100" dirty="0">
              <a:latin typeface="Calibri"/>
              <a:cs typeface="Calibri"/>
            </a:endParaRPr>
          </a:p>
        </p:txBody>
      </p:sp>
      <p:sp>
        <p:nvSpPr>
          <p:cNvPr id="36" name="object 5"/>
          <p:cNvSpPr txBox="1"/>
          <p:nvPr/>
        </p:nvSpPr>
        <p:spPr>
          <a:xfrm>
            <a:off x="-9566" y="3088910"/>
            <a:ext cx="3249191" cy="169277"/>
          </a:xfrm>
          <a:prstGeom prst="rect">
            <a:avLst/>
          </a:prstGeom>
          <a:solidFill>
            <a:schemeClr val="accent1">
              <a:lumMod val="75000"/>
            </a:schemeClr>
          </a:solidFill>
        </p:spPr>
        <p:txBody>
          <a:bodyPr wrap="square" lIns="0" tIns="0" rIns="0" bIns="0">
            <a:spAutoFit/>
          </a:bodyPr>
          <a:lstStyle/>
          <a:p>
            <a:pPr marL="12700" algn="ctr" eaLnBrk="1" fontAlgn="auto" hangingPunct="1">
              <a:spcBef>
                <a:spcPts val="0"/>
              </a:spcBef>
              <a:spcAft>
                <a:spcPts val="0"/>
              </a:spcAft>
              <a:defRPr/>
            </a:pPr>
            <a:r>
              <a:rPr sz="1100" b="1" dirty="0">
                <a:solidFill>
                  <a:schemeClr val="bg1"/>
                </a:solidFill>
                <a:latin typeface="Calibri"/>
                <a:cs typeface="Calibri"/>
              </a:rPr>
              <a:t>Ab</a:t>
            </a:r>
            <a:r>
              <a:rPr sz="1100" b="1" spc="-10" dirty="0">
                <a:solidFill>
                  <a:schemeClr val="bg1"/>
                </a:solidFill>
                <a:latin typeface="Calibri"/>
                <a:cs typeface="Calibri"/>
              </a:rPr>
              <a:t>o</a:t>
            </a:r>
            <a:r>
              <a:rPr sz="1100" b="1" spc="-5" dirty="0">
                <a:solidFill>
                  <a:schemeClr val="bg1"/>
                </a:solidFill>
                <a:latin typeface="Calibri"/>
                <a:cs typeface="Calibri"/>
              </a:rPr>
              <a:t>u</a:t>
            </a:r>
            <a:r>
              <a:rPr sz="1100" b="1" dirty="0">
                <a:solidFill>
                  <a:schemeClr val="bg1"/>
                </a:solidFill>
                <a:latin typeface="Calibri"/>
                <a:cs typeface="Calibri"/>
              </a:rPr>
              <a:t>t</a:t>
            </a:r>
            <a:r>
              <a:rPr sz="1100" b="1" spc="-35" dirty="0">
                <a:solidFill>
                  <a:schemeClr val="bg1"/>
                </a:solidFill>
                <a:latin typeface="Times New Roman"/>
                <a:cs typeface="Times New Roman"/>
              </a:rPr>
              <a:t> </a:t>
            </a:r>
            <a:r>
              <a:rPr lang="en-IN" sz="1100" b="1" dirty="0" smtClean="0">
                <a:solidFill>
                  <a:schemeClr val="bg1"/>
                </a:solidFill>
                <a:latin typeface="Calibri"/>
                <a:cs typeface="Calibri"/>
              </a:rPr>
              <a:t>ACTREC </a:t>
            </a:r>
            <a:endParaRPr sz="1100" dirty="0">
              <a:solidFill>
                <a:schemeClr val="bg1"/>
              </a:solidFill>
              <a:latin typeface="Calibri"/>
              <a:cs typeface="Calibri"/>
            </a:endParaRPr>
          </a:p>
        </p:txBody>
      </p:sp>
    </p:spTree>
    <p:extLst>
      <p:ext uri="{BB962C8B-B14F-4D97-AF65-F5344CB8AC3E}">
        <p14:creationId xmlns:p14="http://schemas.microsoft.com/office/powerpoint/2010/main" val="2434593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1439</TotalTime>
  <Words>1373</Words>
  <Application>Microsoft Office PowerPoint</Application>
  <PresentationFormat>A4 Paper (210x297 mm)</PresentationFormat>
  <Paragraphs>101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145</cp:revision>
  <cp:lastPrinted>2019-12-09T06:57:56Z</cp:lastPrinted>
  <dcterms:created xsi:type="dcterms:W3CDTF">2019-10-01T07:57:19Z</dcterms:created>
  <dcterms:modified xsi:type="dcterms:W3CDTF">2019-12-09T10:24:05Z</dcterms:modified>
</cp:coreProperties>
</file>